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7C293-9DA5-4D4D-BDA0-F40532F75F4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58E7598-3813-4784-A219-A3FD53F38933}">
      <dgm:prSet phldrT="[Text]"/>
      <dgm:spPr/>
      <dgm:t>
        <a:bodyPr/>
        <a:lstStyle/>
        <a:p>
          <a:r>
            <a:rPr lang="en-GB" dirty="0" smtClean="0"/>
            <a:t>Charismatic (Power)</a:t>
          </a:r>
          <a:endParaRPr lang="en-GB" dirty="0"/>
        </a:p>
      </dgm:t>
    </dgm:pt>
    <dgm:pt modelId="{A5727CAC-9814-4F94-9D67-C172F93CF0B9}" type="parTrans" cxnId="{806B5DEA-F054-41D7-BECB-C4D574BB241C}">
      <dgm:prSet/>
      <dgm:spPr/>
      <dgm:t>
        <a:bodyPr/>
        <a:lstStyle/>
        <a:p>
          <a:endParaRPr lang="en-GB"/>
        </a:p>
      </dgm:t>
    </dgm:pt>
    <dgm:pt modelId="{786EA63C-3540-45B9-8C08-195355C4A18B}" type="sibTrans" cxnId="{806B5DEA-F054-41D7-BECB-C4D574BB241C}">
      <dgm:prSet/>
      <dgm:spPr/>
      <dgm:t>
        <a:bodyPr/>
        <a:lstStyle/>
        <a:p>
          <a:endParaRPr lang="en-GB"/>
        </a:p>
      </dgm:t>
    </dgm:pt>
    <dgm:pt modelId="{8C4B474C-F655-4650-B7C7-0290BDF6ABC2}">
      <dgm:prSet phldrT="[Text]"/>
      <dgm:spPr/>
      <dgm:t>
        <a:bodyPr/>
        <a:lstStyle/>
        <a:p>
          <a:r>
            <a:rPr lang="en-GB" dirty="0" smtClean="0"/>
            <a:t>Contemplative (Presence)</a:t>
          </a:r>
          <a:endParaRPr lang="en-GB" dirty="0"/>
        </a:p>
      </dgm:t>
    </dgm:pt>
    <dgm:pt modelId="{893E5223-2FC5-40AC-BF28-0F6C327557D2}" type="parTrans" cxnId="{A5F2EE0F-2AEC-4899-A75A-97DA49CC1AA6}">
      <dgm:prSet/>
      <dgm:spPr/>
      <dgm:t>
        <a:bodyPr/>
        <a:lstStyle/>
        <a:p>
          <a:endParaRPr lang="en-GB"/>
        </a:p>
      </dgm:t>
    </dgm:pt>
    <dgm:pt modelId="{387C60E4-8D25-4AA7-B90A-31E3B5108A8D}" type="sibTrans" cxnId="{A5F2EE0F-2AEC-4899-A75A-97DA49CC1AA6}">
      <dgm:prSet/>
      <dgm:spPr/>
      <dgm:t>
        <a:bodyPr/>
        <a:lstStyle/>
        <a:p>
          <a:endParaRPr lang="en-GB"/>
        </a:p>
      </dgm:t>
    </dgm:pt>
    <dgm:pt modelId="{5E2AD41A-E924-4689-BB2C-36662CA7BEA8}">
      <dgm:prSet phldrT="[Text]"/>
      <dgm:spPr/>
      <dgm:t>
        <a:bodyPr/>
        <a:lstStyle/>
        <a:p>
          <a:r>
            <a:rPr lang="en-GB" dirty="0" smtClean="0"/>
            <a:t>Evangelical (Pardon)</a:t>
          </a:r>
          <a:endParaRPr lang="en-GB" dirty="0"/>
        </a:p>
      </dgm:t>
    </dgm:pt>
    <dgm:pt modelId="{8A368CDE-20E7-4200-9F4D-533D70FE5F3A}" type="parTrans" cxnId="{90804346-3DB6-4B9B-8B08-DD867A9A3BA7}">
      <dgm:prSet/>
      <dgm:spPr/>
      <dgm:t>
        <a:bodyPr/>
        <a:lstStyle/>
        <a:p>
          <a:endParaRPr lang="en-GB"/>
        </a:p>
      </dgm:t>
    </dgm:pt>
    <dgm:pt modelId="{231B14AE-B198-4F5E-99E9-DD4DBA725AAC}" type="sibTrans" cxnId="{90804346-3DB6-4B9B-8B08-DD867A9A3BA7}">
      <dgm:prSet/>
      <dgm:spPr/>
      <dgm:t>
        <a:bodyPr/>
        <a:lstStyle/>
        <a:p>
          <a:endParaRPr lang="en-GB"/>
        </a:p>
      </dgm:t>
    </dgm:pt>
    <dgm:pt modelId="{78FEC869-4A72-4288-980A-0684289717FF}" type="pres">
      <dgm:prSet presAssocID="{DE07C293-9DA5-4D4D-BDA0-F40532F75F4A}" presName="compositeShape" presStyleCnt="0">
        <dgm:presLayoutVars>
          <dgm:chMax val="7"/>
          <dgm:dir/>
          <dgm:resizeHandles val="exact"/>
        </dgm:presLayoutVars>
      </dgm:prSet>
      <dgm:spPr/>
    </dgm:pt>
    <dgm:pt modelId="{174628B2-F863-45C9-94ED-8487634FD323}" type="pres">
      <dgm:prSet presAssocID="{DE07C293-9DA5-4D4D-BDA0-F40532F75F4A}" presName="wedge1" presStyleLbl="node1" presStyleIdx="0" presStyleCnt="3"/>
      <dgm:spPr/>
      <dgm:t>
        <a:bodyPr/>
        <a:lstStyle/>
        <a:p>
          <a:endParaRPr lang="en-GB"/>
        </a:p>
      </dgm:t>
    </dgm:pt>
    <dgm:pt modelId="{AEB42440-003A-4F73-988A-A8D54B4936B7}" type="pres">
      <dgm:prSet presAssocID="{DE07C293-9DA5-4D4D-BDA0-F40532F75F4A}" presName="dummy1a" presStyleCnt="0"/>
      <dgm:spPr/>
    </dgm:pt>
    <dgm:pt modelId="{3C7A9018-AFF0-4F80-AD0D-A5C187EAED19}" type="pres">
      <dgm:prSet presAssocID="{DE07C293-9DA5-4D4D-BDA0-F40532F75F4A}" presName="dummy1b" presStyleCnt="0"/>
      <dgm:spPr/>
    </dgm:pt>
    <dgm:pt modelId="{A02114A5-1818-4CA2-99A5-389E8108C718}" type="pres">
      <dgm:prSet presAssocID="{DE07C293-9DA5-4D4D-BDA0-F40532F75F4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0965FE-C0AD-4FFA-97F3-F31B1F50E965}" type="pres">
      <dgm:prSet presAssocID="{DE07C293-9DA5-4D4D-BDA0-F40532F75F4A}" presName="wedge2" presStyleLbl="node1" presStyleIdx="1" presStyleCnt="3" custScaleY="99227"/>
      <dgm:spPr/>
      <dgm:t>
        <a:bodyPr/>
        <a:lstStyle/>
        <a:p>
          <a:endParaRPr lang="en-GB"/>
        </a:p>
      </dgm:t>
    </dgm:pt>
    <dgm:pt modelId="{242B7946-6E26-4489-BACF-C6323CB65FC3}" type="pres">
      <dgm:prSet presAssocID="{DE07C293-9DA5-4D4D-BDA0-F40532F75F4A}" presName="dummy2a" presStyleCnt="0"/>
      <dgm:spPr/>
    </dgm:pt>
    <dgm:pt modelId="{8D2F6B91-B4EC-43C2-9593-5D292C540656}" type="pres">
      <dgm:prSet presAssocID="{DE07C293-9DA5-4D4D-BDA0-F40532F75F4A}" presName="dummy2b" presStyleCnt="0"/>
      <dgm:spPr/>
    </dgm:pt>
    <dgm:pt modelId="{F6FDA2DD-FF8E-49BD-89AF-34081AACC629}" type="pres">
      <dgm:prSet presAssocID="{DE07C293-9DA5-4D4D-BDA0-F40532F75F4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B45D8A-9FFE-4539-9F4C-D469C67235BE}" type="pres">
      <dgm:prSet presAssocID="{DE07C293-9DA5-4D4D-BDA0-F40532F75F4A}" presName="wedge3" presStyleLbl="node1" presStyleIdx="2" presStyleCnt="3"/>
      <dgm:spPr/>
      <dgm:t>
        <a:bodyPr/>
        <a:lstStyle/>
        <a:p>
          <a:endParaRPr lang="en-GB"/>
        </a:p>
      </dgm:t>
    </dgm:pt>
    <dgm:pt modelId="{2F80E68F-AC6A-4308-A534-424216010AAB}" type="pres">
      <dgm:prSet presAssocID="{DE07C293-9DA5-4D4D-BDA0-F40532F75F4A}" presName="dummy3a" presStyleCnt="0"/>
      <dgm:spPr/>
    </dgm:pt>
    <dgm:pt modelId="{432911B1-22AA-49E3-AB8C-6068508E54F0}" type="pres">
      <dgm:prSet presAssocID="{DE07C293-9DA5-4D4D-BDA0-F40532F75F4A}" presName="dummy3b" presStyleCnt="0"/>
      <dgm:spPr/>
    </dgm:pt>
    <dgm:pt modelId="{C01D80D3-3912-439C-91B0-6DD02EA669EF}" type="pres">
      <dgm:prSet presAssocID="{DE07C293-9DA5-4D4D-BDA0-F40532F75F4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E88052-3296-470F-878D-658A371DCC68}" type="pres">
      <dgm:prSet presAssocID="{786EA63C-3540-45B9-8C08-195355C4A18B}" presName="arrowWedge1" presStyleLbl="fgSibTrans2D1" presStyleIdx="0" presStyleCnt="3"/>
      <dgm:spPr/>
    </dgm:pt>
    <dgm:pt modelId="{9779C37D-B324-4311-B77B-7A9112933505}" type="pres">
      <dgm:prSet presAssocID="{387C60E4-8D25-4AA7-B90A-31E3B5108A8D}" presName="arrowWedge2" presStyleLbl="fgSibTrans2D1" presStyleIdx="1" presStyleCnt="3"/>
      <dgm:spPr/>
    </dgm:pt>
    <dgm:pt modelId="{2F50CE5B-4BEF-4833-AB0E-446179899545}" type="pres">
      <dgm:prSet presAssocID="{231B14AE-B198-4F5E-99E9-DD4DBA725AAC}" presName="arrowWedge3" presStyleLbl="fgSibTrans2D1" presStyleIdx="2" presStyleCnt="3"/>
      <dgm:spPr/>
    </dgm:pt>
  </dgm:ptLst>
  <dgm:cxnLst>
    <dgm:cxn modelId="{5C662716-BB40-4476-9FF1-16171E1F8A0D}" type="presOf" srcId="{5E2AD41A-E924-4689-BB2C-36662CA7BEA8}" destId="{E8B45D8A-9FFE-4539-9F4C-D469C67235BE}" srcOrd="0" destOrd="0" presId="urn:microsoft.com/office/officeart/2005/8/layout/cycle8"/>
    <dgm:cxn modelId="{DBF3295B-B2C2-4B5E-8252-D29491AC0285}" type="presOf" srcId="{058E7598-3813-4784-A219-A3FD53F38933}" destId="{A02114A5-1818-4CA2-99A5-389E8108C718}" srcOrd="1" destOrd="0" presId="urn:microsoft.com/office/officeart/2005/8/layout/cycle8"/>
    <dgm:cxn modelId="{A5F2EE0F-2AEC-4899-A75A-97DA49CC1AA6}" srcId="{DE07C293-9DA5-4D4D-BDA0-F40532F75F4A}" destId="{8C4B474C-F655-4650-B7C7-0290BDF6ABC2}" srcOrd="1" destOrd="0" parTransId="{893E5223-2FC5-40AC-BF28-0F6C327557D2}" sibTransId="{387C60E4-8D25-4AA7-B90A-31E3B5108A8D}"/>
    <dgm:cxn modelId="{D25C2A49-A674-4CDA-AED6-3761ABF9B605}" type="presOf" srcId="{8C4B474C-F655-4650-B7C7-0290BDF6ABC2}" destId="{F6FDA2DD-FF8E-49BD-89AF-34081AACC629}" srcOrd="1" destOrd="0" presId="urn:microsoft.com/office/officeart/2005/8/layout/cycle8"/>
    <dgm:cxn modelId="{806B5DEA-F054-41D7-BECB-C4D574BB241C}" srcId="{DE07C293-9DA5-4D4D-BDA0-F40532F75F4A}" destId="{058E7598-3813-4784-A219-A3FD53F38933}" srcOrd="0" destOrd="0" parTransId="{A5727CAC-9814-4F94-9D67-C172F93CF0B9}" sibTransId="{786EA63C-3540-45B9-8C08-195355C4A18B}"/>
    <dgm:cxn modelId="{490FA5B6-F96E-4955-858C-1D19C3143ACB}" type="presOf" srcId="{058E7598-3813-4784-A219-A3FD53F38933}" destId="{174628B2-F863-45C9-94ED-8487634FD323}" srcOrd="0" destOrd="0" presId="urn:microsoft.com/office/officeart/2005/8/layout/cycle8"/>
    <dgm:cxn modelId="{234EAD1D-01D4-462C-9854-302903C22FDD}" type="presOf" srcId="{8C4B474C-F655-4650-B7C7-0290BDF6ABC2}" destId="{720965FE-C0AD-4FFA-97F3-F31B1F50E965}" srcOrd="0" destOrd="0" presId="urn:microsoft.com/office/officeart/2005/8/layout/cycle8"/>
    <dgm:cxn modelId="{90804346-3DB6-4B9B-8B08-DD867A9A3BA7}" srcId="{DE07C293-9DA5-4D4D-BDA0-F40532F75F4A}" destId="{5E2AD41A-E924-4689-BB2C-36662CA7BEA8}" srcOrd="2" destOrd="0" parTransId="{8A368CDE-20E7-4200-9F4D-533D70FE5F3A}" sibTransId="{231B14AE-B198-4F5E-99E9-DD4DBA725AAC}"/>
    <dgm:cxn modelId="{666EA432-2FFF-4088-B428-F4DEAE1884AA}" type="presOf" srcId="{DE07C293-9DA5-4D4D-BDA0-F40532F75F4A}" destId="{78FEC869-4A72-4288-980A-0684289717FF}" srcOrd="0" destOrd="0" presId="urn:microsoft.com/office/officeart/2005/8/layout/cycle8"/>
    <dgm:cxn modelId="{70313497-54F6-468C-994D-0008FC7E582A}" type="presOf" srcId="{5E2AD41A-E924-4689-BB2C-36662CA7BEA8}" destId="{C01D80D3-3912-439C-91B0-6DD02EA669EF}" srcOrd="1" destOrd="0" presId="urn:microsoft.com/office/officeart/2005/8/layout/cycle8"/>
    <dgm:cxn modelId="{41C31096-D0AD-4BC8-AF3F-22785FEF0955}" type="presParOf" srcId="{78FEC869-4A72-4288-980A-0684289717FF}" destId="{174628B2-F863-45C9-94ED-8487634FD323}" srcOrd="0" destOrd="0" presId="urn:microsoft.com/office/officeart/2005/8/layout/cycle8"/>
    <dgm:cxn modelId="{507C16F6-2B65-4AAE-ABC5-46F1FC217E1F}" type="presParOf" srcId="{78FEC869-4A72-4288-980A-0684289717FF}" destId="{AEB42440-003A-4F73-988A-A8D54B4936B7}" srcOrd="1" destOrd="0" presId="urn:microsoft.com/office/officeart/2005/8/layout/cycle8"/>
    <dgm:cxn modelId="{B08B5E83-F8C8-4A98-A7E5-7759966C145D}" type="presParOf" srcId="{78FEC869-4A72-4288-980A-0684289717FF}" destId="{3C7A9018-AFF0-4F80-AD0D-A5C187EAED19}" srcOrd="2" destOrd="0" presId="urn:microsoft.com/office/officeart/2005/8/layout/cycle8"/>
    <dgm:cxn modelId="{7734023A-44B1-4C3A-A72A-A014331B7624}" type="presParOf" srcId="{78FEC869-4A72-4288-980A-0684289717FF}" destId="{A02114A5-1818-4CA2-99A5-389E8108C718}" srcOrd="3" destOrd="0" presId="urn:microsoft.com/office/officeart/2005/8/layout/cycle8"/>
    <dgm:cxn modelId="{3D45912A-ED43-49E3-993F-A03E556498CD}" type="presParOf" srcId="{78FEC869-4A72-4288-980A-0684289717FF}" destId="{720965FE-C0AD-4FFA-97F3-F31B1F50E965}" srcOrd="4" destOrd="0" presId="urn:microsoft.com/office/officeart/2005/8/layout/cycle8"/>
    <dgm:cxn modelId="{57888554-63C2-47CB-913C-5F23DDCED147}" type="presParOf" srcId="{78FEC869-4A72-4288-980A-0684289717FF}" destId="{242B7946-6E26-4489-BACF-C6323CB65FC3}" srcOrd="5" destOrd="0" presId="urn:microsoft.com/office/officeart/2005/8/layout/cycle8"/>
    <dgm:cxn modelId="{9AC813F6-E21E-4DC3-91CB-ED3845DBD612}" type="presParOf" srcId="{78FEC869-4A72-4288-980A-0684289717FF}" destId="{8D2F6B91-B4EC-43C2-9593-5D292C540656}" srcOrd="6" destOrd="0" presId="urn:microsoft.com/office/officeart/2005/8/layout/cycle8"/>
    <dgm:cxn modelId="{E456CFB2-A83D-43B8-93D2-CD1EC30A21AF}" type="presParOf" srcId="{78FEC869-4A72-4288-980A-0684289717FF}" destId="{F6FDA2DD-FF8E-49BD-89AF-34081AACC629}" srcOrd="7" destOrd="0" presId="urn:microsoft.com/office/officeart/2005/8/layout/cycle8"/>
    <dgm:cxn modelId="{2B26DFE0-3DBD-4B6E-B77C-C96BD7253D0D}" type="presParOf" srcId="{78FEC869-4A72-4288-980A-0684289717FF}" destId="{E8B45D8A-9FFE-4539-9F4C-D469C67235BE}" srcOrd="8" destOrd="0" presId="urn:microsoft.com/office/officeart/2005/8/layout/cycle8"/>
    <dgm:cxn modelId="{635D7E08-41FF-4FDA-8D14-FDC1F3542810}" type="presParOf" srcId="{78FEC869-4A72-4288-980A-0684289717FF}" destId="{2F80E68F-AC6A-4308-A534-424216010AAB}" srcOrd="9" destOrd="0" presId="urn:microsoft.com/office/officeart/2005/8/layout/cycle8"/>
    <dgm:cxn modelId="{995BC0B5-9F82-4079-A044-C515D1A1DC07}" type="presParOf" srcId="{78FEC869-4A72-4288-980A-0684289717FF}" destId="{432911B1-22AA-49E3-AB8C-6068508E54F0}" srcOrd="10" destOrd="0" presId="urn:microsoft.com/office/officeart/2005/8/layout/cycle8"/>
    <dgm:cxn modelId="{7590CBB4-DFA0-4FE2-9A8A-CD055093B946}" type="presParOf" srcId="{78FEC869-4A72-4288-980A-0684289717FF}" destId="{C01D80D3-3912-439C-91B0-6DD02EA669EF}" srcOrd="11" destOrd="0" presId="urn:microsoft.com/office/officeart/2005/8/layout/cycle8"/>
    <dgm:cxn modelId="{3381D5DD-4B7A-4A6E-874C-3F21A8A2D844}" type="presParOf" srcId="{78FEC869-4A72-4288-980A-0684289717FF}" destId="{AFE88052-3296-470F-878D-658A371DCC68}" srcOrd="12" destOrd="0" presId="urn:microsoft.com/office/officeart/2005/8/layout/cycle8"/>
    <dgm:cxn modelId="{51CB4D90-D96A-4B27-B97C-655C825BBB06}" type="presParOf" srcId="{78FEC869-4A72-4288-980A-0684289717FF}" destId="{9779C37D-B324-4311-B77B-7A9112933505}" srcOrd="13" destOrd="0" presId="urn:microsoft.com/office/officeart/2005/8/layout/cycle8"/>
    <dgm:cxn modelId="{A611594C-AEFB-4FB4-8B7A-709FD4E59580}" type="presParOf" srcId="{78FEC869-4A72-4288-980A-0684289717FF}" destId="{2F50CE5B-4BEF-4833-AB0E-44617989954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628B2-F863-45C9-94ED-8487634FD323}">
      <dsp:nvSpPr>
        <dsp:cNvPr id="0" name=""/>
        <dsp:cNvSpPr/>
      </dsp:nvSpPr>
      <dsp:spPr>
        <a:xfrm>
          <a:off x="2114682" y="321841"/>
          <a:ext cx="4057840" cy="405784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Charismatic (Power)</a:t>
          </a:r>
          <a:endParaRPr lang="en-GB" sz="2000" kern="1200" dirty="0"/>
        </a:p>
      </dsp:txBody>
      <dsp:txXfrm>
        <a:off x="4253261" y="1181717"/>
        <a:ext cx="1449228" cy="1207690"/>
      </dsp:txXfrm>
    </dsp:sp>
    <dsp:sp modelId="{720965FE-C0AD-4FFA-97F3-F31B1F50E965}">
      <dsp:nvSpPr>
        <dsp:cNvPr id="0" name=""/>
        <dsp:cNvSpPr/>
      </dsp:nvSpPr>
      <dsp:spPr>
        <a:xfrm>
          <a:off x="2031110" y="482447"/>
          <a:ext cx="4057840" cy="402647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Contemplative (Presence)</a:t>
          </a:r>
          <a:endParaRPr lang="en-GB" sz="2000" kern="1200" dirty="0"/>
        </a:p>
      </dsp:txBody>
      <dsp:txXfrm>
        <a:off x="2997263" y="3094862"/>
        <a:ext cx="2173843" cy="1054552"/>
      </dsp:txXfrm>
    </dsp:sp>
    <dsp:sp modelId="{E8B45D8A-9FFE-4539-9F4C-D469C67235BE}">
      <dsp:nvSpPr>
        <dsp:cNvPr id="0" name=""/>
        <dsp:cNvSpPr/>
      </dsp:nvSpPr>
      <dsp:spPr>
        <a:xfrm>
          <a:off x="1947538" y="321841"/>
          <a:ext cx="4057840" cy="405784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Evangelical (Pardon)</a:t>
          </a:r>
          <a:endParaRPr lang="en-GB" sz="2000" kern="1200" dirty="0"/>
        </a:p>
      </dsp:txBody>
      <dsp:txXfrm>
        <a:off x="2417571" y="1181717"/>
        <a:ext cx="1449228" cy="1207690"/>
      </dsp:txXfrm>
    </dsp:sp>
    <dsp:sp modelId="{AFE88052-3296-470F-878D-658A371DCC68}">
      <dsp:nvSpPr>
        <dsp:cNvPr id="0" name=""/>
        <dsp:cNvSpPr/>
      </dsp:nvSpPr>
      <dsp:spPr>
        <a:xfrm>
          <a:off x="1863817" y="70641"/>
          <a:ext cx="4560240" cy="456024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9C37D-B324-4311-B77B-7A9112933505}">
      <dsp:nvSpPr>
        <dsp:cNvPr id="0" name=""/>
        <dsp:cNvSpPr/>
      </dsp:nvSpPr>
      <dsp:spPr>
        <a:xfrm>
          <a:off x="1779910" y="215447"/>
          <a:ext cx="4560240" cy="456024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0CE5B-4BEF-4833-AB0E-446179899545}">
      <dsp:nvSpPr>
        <dsp:cNvPr id="0" name=""/>
        <dsp:cNvSpPr/>
      </dsp:nvSpPr>
      <dsp:spPr>
        <a:xfrm>
          <a:off x="1696003" y="70641"/>
          <a:ext cx="4560240" cy="456024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EF072-4F1D-49F3-B26F-7021ABFF24BD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FEC81-AC99-4B60-93CA-1088191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37" y="2130077"/>
            <a:ext cx="7773126" cy="1470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91" y="3886163"/>
            <a:ext cx="6400018" cy="1752736"/>
          </a:xfrm>
        </p:spPr>
        <p:txBody>
          <a:bodyPr/>
          <a:lstStyle>
            <a:lvl1pPr marL="0" indent="0" algn="ctr">
              <a:buNone/>
              <a:defRPr/>
            </a:lvl1pPr>
            <a:lvl2pPr marL="321503" indent="0" algn="ctr">
              <a:buNone/>
              <a:defRPr/>
            </a:lvl2pPr>
            <a:lvl3pPr marL="643006" indent="0" algn="ctr">
              <a:buNone/>
              <a:defRPr/>
            </a:lvl3pPr>
            <a:lvl4pPr marL="964509" indent="0" algn="ctr">
              <a:buNone/>
              <a:defRPr/>
            </a:lvl4pPr>
            <a:lvl5pPr marL="1286012" indent="0" algn="ctr">
              <a:buNone/>
              <a:defRPr/>
            </a:lvl5pPr>
            <a:lvl6pPr marL="1607515" indent="0" algn="ctr">
              <a:buNone/>
              <a:defRPr/>
            </a:lvl6pPr>
            <a:lvl7pPr marL="1929018" indent="0" algn="ctr">
              <a:buNone/>
              <a:defRPr/>
            </a:lvl7pPr>
            <a:lvl8pPr marL="2250521" indent="0" algn="ctr">
              <a:buNone/>
              <a:defRPr/>
            </a:lvl8pPr>
            <a:lvl9pPr marL="257202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0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9845" y="178623"/>
            <a:ext cx="2029519" cy="6597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054" y="178623"/>
            <a:ext cx="5983621" cy="6597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0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6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77" y="4406402"/>
            <a:ext cx="7772009" cy="136311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77" y="2907086"/>
            <a:ext cx="7772009" cy="1499316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503" indent="0">
              <a:buNone/>
              <a:defRPr sz="1300"/>
            </a:lvl2pPr>
            <a:lvl3pPr marL="643006" indent="0">
              <a:buNone/>
              <a:defRPr sz="1100"/>
            </a:lvl3pPr>
            <a:lvl4pPr marL="964509" indent="0">
              <a:buNone/>
              <a:defRPr sz="1000"/>
            </a:lvl4pPr>
            <a:lvl5pPr marL="1286012" indent="0">
              <a:buNone/>
              <a:defRPr sz="1000"/>
            </a:lvl5pPr>
            <a:lvl6pPr marL="1607515" indent="0">
              <a:buNone/>
              <a:defRPr sz="1000"/>
            </a:lvl6pPr>
            <a:lvl7pPr marL="1929018" indent="0">
              <a:buNone/>
              <a:defRPr sz="1000"/>
            </a:lvl7pPr>
            <a:lvl8pPr marL="2250521" indent="0">
              <a:buNone/>
              <a:defRPr sz="1000"/>
            </a:lvl8pPr>
            <a:lvl9pPr marL="25720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87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054" y="1946989"/>
            <a:ext cx="4006570" cy="482951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794" y="1946989"/>
            <a:ext cx="4006570" cy="482951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2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3" y="274633"/>
            <a:ext cx="8228595" cy="11431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03" y="1535040"/>
            <a:ext cx="4040061" cy="63969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503" indent="0">
              <a:buNone/>
              <a:defRPr sz="1400" b="1"/>
            </a:lvl2pPr>
            <a:lvl3pPr marL="643006" indent="0">
              <a:buNone/>
              <a:defRPr sz="1300" b="1"/>
            </a:lvl3pPr>
            <a:lvl4pPr marL="964509" indent="0">
              <a:buNone/>
              <a:defRPr sz="1100" b="1"/>
            </a:lvl4pPr>
            <a:lvl5pPr marL="1286012" indent="0">
              <a:buNone/>
              <a:defRPr sz="1100" b="1"/>
            </a:lvl5pPr>
            <a:lvl6pPr marL="1607515" indent="0">
              <a:buNone/>
              <a:defRPr sz="1100" b="1"/>
            </a:lvl6pPr>
            <a:lvl7pPr marL="1929018" indent="0">
              <a:buNone/>
              <a:defRPr sz="1100" b="1"/>
            </a:lvl7pPr>
            <a:lvl8pPr marL="2250521" indent="0">
              <a:buNone/>
              <a:defRPr sz="1100" b="1"/>
            </a:lvl8pPr>
            <a:lvl9pPr marL="257202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03" y="2174733"/>
            <a:ext cx="4040061" cy="395091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1" y="1535040"/>
            <a:ext cx="4041177" cy="63969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503" indent="0">
              <a:buNone/>
              <a:defRPr sz="1400" b="1"/>
            </a:lvl2pPr>
            <a:lvl3pPr marL="643006" indent="0">
              <a:buNone/>
              <a:defRPr sz="1300" b="1"/>
            </a:lvl3pPr>
            <a:lvl4pPr marL="964509" indent="0">
              <a:buNone/>
              <a:defRPr sz="1100" b="1"/>
            </a:lvl4pPr>
            <a:lvl5pPr marL="1286012" indent="0">
              <a:buNone/>
              <a:defRPr sz="1100" b="1"/>
            </a:lvl5pPr>
            <a:lvl6pPr marL="1607515" indent="0">
              <a:buNone/>
              <a:defRPr sz="1100" b="1"/>
            </a:lvl6pPr>
            <a:lvl7pPr marL="1929018" indent="0">
              <a:buNone/>
              <a:defRPr sz="1100" b="1"/>
            </a:lvl7pPr>
            <a:lvl8pPr marL="2250521" indent="0">
              <a:buNone/>
              <a:defRPr sz="1100" b="1"/>
            </a:lvl8pPr>
            <a:lvl9pPr marL="257202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1" y="2174733"/>
            <a:ext cx="4041177" cy="395091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4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3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1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3" y="273517"/>
            <a:ext cx="3007439" cy="116104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544" y="273517"/>
            <a:ext cx="5111754" cy="585213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03" y="1434565"/>
            <a:ext cx="3007439" cy="4691082"/>
          </a:xfrm>
        </p:spPr>
        <p:txBody>
          <a:bodyPr/>
          <a:lstStyle>
            <a:lvl1pPr marL="0" indent="0">
              <a:buNone/>
              <a:defRPr sz="1000"/>
            </a:lvl1pPr>
            <a:lvl2pPr marL="321503" indent="0">
              <a:buNone/>
              <a:defRPr sz="800"/>
            </a:lvl2pPr>
            <a:lvl3pPr marL="643006" indent="0">
              <a:buNone/>
              <a:defRPr sz="700"/>
            </a:lvl3pPr>
            <a:lvl4pPr marL="964509" indent="0">
              <a:buNone/>
              <a:defRPr sz="600"/>
            </a:lvl4pPr>
            <a:lvl5pPr marL="1286012" indent="0">
              <a:buNone/>
              <a:defRPr sz="600"/>
            </a:lvl5pPr>
            <a:lvl6pPr marL="1607515" indent="0">
              <a:buNone/>
              <a:defRPr sz="600"/>
            </a:lvl6pPr>
            <a:lvl7pPr marL="1929018" indent="0">
              <a:buNone/>
              <a:defRPr sz="600"/>
            </a:lvl7pPr>
            <a:lvl8pPr marL="2250521" indent="0">
              <a:buNone/>
              <a:defRPr sz="600"/>
            </a:lvl8pPr>
            <a:lvl9pPr marL="257202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1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738" y="4800488"/>
            <a:ext cx="5486846" cy="56712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738" y="612900"/>
            <a:ext cx="5486846" cy="4115023"/>
          </a:xfrm>
        </p:spPr>
        <p:txBody>
          <a:bodyPr/>
          <a:lstStyle>
            <a:lvl1pPr marL="0" indent="0">
              <a:buNone/>
              <a:defRPr sz="2300"/>
            </a:lvl1pPr>
            <a:lvl2pPr marL="321503" indent="0">
              <a:buNone/>
              <a:defRPr sz="2000"/>
            </a:lvl2pPr>
            <a:lvl3pPr marL="643006" indent="0">
              <a:buNone/>
              <a:defRPr sz="1700"/>
            </a:lvl3pPr>
            <a:lvl4pPr marL="964509" indent="0">
              <a:buNone/>
              <a:defRPr sz="1400"/>
            </a:lvl4pPr>
            <a:lvl5pPr marL="1286012" indent="0">
              <a:buNone/>
              <a:defRPr sz="1400"/>
            </a:lvl5pPr>
            <a:lvl6pPr marL="1607515" indent="0">
              <a:buNone/>
              <a:defRPr sz="1400"/>
            </a:lvl6pPr>
            <a:lvl7pPr marL="1929018" indent="0">
              <a:buNone/>
              <a:defRPr sz="1400"/>
            </a:lvl7pPr>
            <a:lvl8pPr marL="2250521" indent="0">
              <a:buNone/>
              <a:defRPr sz="1400"/>
            </a:lvl8pPr>
            <a:lvl9pPr marL="2572024" indent="0">
              <a:buNone/>
              <a:defRPr sz="14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738" y="5367616"/>
            <a:ext cx="5486846" cy="804919"/>
          </a:xfrm>
        </p:spPr>
        <p:txBody>
          <a:bodyPr/>
          <a:lstStyle>
            <a:lvl1pPr marL="0" indent="0">
              <a:buNone/>
              <a:defRPr sz="1000"/>
            </a:lvl1pPr>
            <a:lvl2pPr marL="321503" indent="0">
              <a:buNone/>
              <a:defRPr sz="800"/>
            </a:lvl2pPr>
            <a:lvl3pPr marL="643006" indent="0">
              <a:buNone/>
              <a:defRPr sz="700"/>
            </a:lvl3pPr>
            <a:lvl4pPr marL="964509" indent="0">
              <a:buNone/>
              <a:defRPr sz="600"/>
            </a:lvl4pPr>
            <a:lvl5pPr marL="1286012" indent="0">
              <a:buNone/>
              <a:defRPr sz="600"/>
            </a:lvl5pPr>
            <a:lvl6pPr marL="1607515" indent="0">
              <a:buNone/>
              <a:defRPr sz="600"/>
            </a:lvl6pPr>
            <a:lvl7pPr marL="1929018" indent="0">
              <a:buNone/>
              <a:defRPr sz="600"/>
            </a:lvl7pPr>
            <a:lvl8pPr marL="2250521" indent="0">
              <a:buNone/>
              <a:defRPr sz="600"/>
            </a:lvl8pPr>
            <a:lvl9pPr marL="257202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28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078" y="178623"/>
            <a:ext cx="7352262" cy="1708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694" tIns="35694" rIns="35694" bIns="356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055" y="1946989"/>
            <a:ext cx="8120309" cy="482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694" tIns="35694" rIns="35694" bIns="3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00512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1592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31592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2pPr>
      <a:lvl3pPr algn="ctr" defTabSz="31592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3pPr>
      <a:lvl4pPr algn="ctr" defTabSz="31592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4pPr>
      <a:lvl5pPr algn="ctr" defTabSz="31592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5pPr>
      <a:lvl6pPr marL="321503" algn="ctr" defTabSz="31592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6pPr>
      <a:lvl7pPr marL="643006" algn="ctr" defTabSz="31592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7pPr>
      <a:lvl8pPr marL="964509" algn="ctr" defTabSz="31592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8pPr>
      <a:lvl9pPr marL="1286012" algn="ctr" defTabSz="31592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 Std" charset="0"/>
        <a:defRPr sz="5100">
          <a:solidFill>
            <a:srgbClr val="000000"/>
          </a:solidFill>
          <a:latin typeface="Gill Sans Std" charset="0"/>
          <a:ea typeface="ヒラギノ角ゴ ProN W3" charset="0"/>
          <a:cs typeface="ヒラギノ角ゴ ProN W3" charset="0"/>
        </a:defRPr>
      </a:lvl9pPr>
    </p:titleStyle>
    <p:bodyStyle>
      <a:lvl1pPr marL="582724" indent="-397413" algn="l" defTabSz="315922" rtl="0" eaLnBrk="0" fontAlgn="base" hangingPunct="0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1pPr>
      <a:lvl2pPr marL="895297" indent="-397413" algn="l" defTabSz="315922" rtl="0" eaLnBrk="0" fontAlgn="base" hangingPunct="0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2pPr>
      <a:lvl3pPr marL="1207869" indent="-397413" algn="l" defTabSz="315922" rtl="0" eaLnBrk="0" fontAlgn="base" hangingPunct="0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3pPr>
      <a:lvl4pPr marL="1520441" indent="-395181" algn="l" defTabSz="315922" rtl="0" eaLnBrk="0" fontAlgn="base" hangingPunct="0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4pPr>
      <a:lvl5pPr marL="1833014" indent="-397413" algn="l" defTabSz="315922" rtl="0" eaLnBrk="0" fontAlgn="base" hangingPunct="0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5pPr>
      <a:lvl6pPr marL="2154517" indent="-397413" algn="l" defTabSz="315922" rtl="0" fontAlgn="base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6pPr>
      <a:lvl7pPr marL="2476020" indent="-397413" algn="l" defTabSz="315922" rtl="0" fontAlgn="base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7pPr>
      <a:lvl8pPr marL="2797523" indent="-397413" algn="l" defTabSz="315922" rtl="0" fontAlgn="base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8pPr>
      <a:lvl9pPr marL="3119026" indent="-397413" algn="l" defTabSz="315922" rtl="0" fontAlgn="base">
        <a:spcBef>
          <a:spcPts val="1266"/>
        </a:spcBef>
        <a:spcAft>
          <a:spcPct val="0"/>
        </a:spcAft>
        <a:buClr>
          <a:srgbClr val="3F3F3F"/>
        </a:buClr>
        <a:buSzPct val="100000"/>
        <a:buFont typeface="Gill Sans Light" charset="0"/>
        <a:buChar char="•"/>
        <a:defRPr sz="2500">
          <a:solidFill>
            <a:srgbClr val="3F3F3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503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3006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509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6012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515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9018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521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2024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The </a:t>
            </a:r>
            <a:r>
              <a:rPr lang="en-GB" b="1" dirty="0">
                <a:solidFill>
                  <a:srgbClr val="FF0000"/>
                </a:solidFill>
              </a:rPr>
              <a:t>call to 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Intimacy with God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5311" indent="0" algn="ctr">
              <a:buNone/>
            </a:pPr>
            <a:endParaRPr lang="en-GB" sz="4000" b="1" i="1" dirty="0" smtClean="0"/>
          </a:p>
          <a:p>
            <a:pPr marL="185311" indent="0" algn="ctr">
              <a:buNone/>
            </a:pPr>
            <a:r>
              <a:rPr lang="en-GB" sz="4400" b="1" i="1" dirty="0" smtClean="0"/>
              <a:t>One Man’s Story</a:t>
            </a:r>
          </a:p>
          <a:p>
            <a:pPr marL="185311" indent="0" algn="ctr">
              <a:buNone/>
            </a:pPr>
            <a:endParaRPr lang="en-GB" sz="4000" b="1" i="1" dirty="0" smtClean="0"/>
          </a:p>
          <a:p>
            <a:pPr marL="185311" indent="0" algn="ctr">
              <a:buNone/>
            </a:pPr>
            <a:r>
              <a:rPr lang="en-GB" sz="2800" b="1" dirty="0" smtClean="0"/>
              <a:t>Gateway Church </a:t>
            </a:r>
          </a:p>
          <a:p>
            <a:pPr marL="185311" indent="0" algn="ctr">
              <a:buNone/>
            </a:pPr>
            <a:r>
              <a:rPr lang="en-GB" sz="2800" b="1" dirty="0" smtClean="0"/>
              <a:t>Sunday 18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January 2015</a:t>
            </a:r>
          </a:p>
          <a:p>
            <a:pPr marL="185311" indent="0" algn="ctr">
              <a:buNone/>
            </a:pPr>
            <a:r>
              <a:rPr lang="en-GB" sz="2800" b="1" dirty="0" smtClean="0"/>
              <a:t>TONY HORSFALL</a:t>
            </a:r>
          </a:p>
          <a:p>
            <a:pPr marL="185311" indent="0" algn="ctr">
              <a:buNone/>
            </a:pPr>
            <a:endParaRPr lang="en-GB" sz="2800" b="1" dirty="0"/>
          </a:p>
          <a:p>
            <a:pPr marL="185311" indent="0" algn="ctr">
              <a:buNone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692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Mary’s wisdom!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She is concerned to be with Jesus</a:t>
            </a:r>
          </a:p>
          <a:p>
            <a:r>
              <a:rPr lang="en-GB" dirty="0" smtClean="0"/>
              <a:t>She is relaxed in her relationship with him</a:t>
            </a:r>
          </a:p>
          <a:p>
            <a:pPr marL="185311" indent="0">
              <a:buNone/>
            </a:pPr>
            <a:r>
              <a:rPr lang="en-GB" dirty="0"/>
              <a:t>	</a:t>
            </a:r>
            <a:r>
              <a:rPr lang="en-GB" dirty="0" smtClean="0"/>
              <a:t>		- to sit and to listen</a:t>
            </a:r>
          </a:p>
          <a:p>
            <a:pPr marL="185311" indent="0">
              <a:buNone/>
            </a:pPr>
            <a:r>
              <a:rPr lang="en-GB" dirty="0"/>
              <a:t>	</a:t>
            </a:r>
            <a:r>
              <a:rPr lang="en-GB" dirty="0" smtClean="0"/>
              <a:t>		- to listen and to hear</a:t>
            </a:r>
          </a:p>
          <a:p>
            <a:pPr marL="185311" indent="0">
              <a:buNone/>
            </a:pPr>
            <a:r>
              <a:rPr lang="en-GB" dirty="0"/>
              <a:t>	</a:t>
            </a:r>
            <a:r>
              <a:rPr lang="en-GB" dirty="0" smtClean="0"/>
              <a:t>		- to hear and to do</a:t>
            </a:r>
          </a:p>
          <a:p>
            <a:r>
              <a:rPr lang="en-GB" dirty="0" smtClean="0"/>
              <a:t>This is her </a:t>
            </a:r>
            <a:r>
              <a:rPr lang="en-GB" b="1" dirty="0" smtClean="0"/>
              <a:t>choice</a:t>
            </a:r>
          </a:p>
          <a:p>
            <a:r>
              <a:rPr lang="en-GB" dirty="0" smtClean="0"/>
              <a:t>She will not lose what she has gained</a:t>
            </a:r>
          </a:p>
          <a:p>
            <a:endParaRPr lang="en-GB" b="1" dirty="0" smtClean="0"/>
          </a:p>
          <a:p>
            <a:pPr marL="18531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perspective of Jesus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loved them both (John 11:5)</a:t>
            </a:r>
          </a:p>
          <a:p>
            <a:r>
              <a:rPr lang="en-GB" dirty="0" smtClean="0"/>
              <a:t>Listening comes before serving; being with him before doing things for him</a:t>
            </a:r>
          </a:p>
          <a:p>
            <a:r>
              <a:rPr lang="en-GB" dirty="0" smtClean="0"/>
              <a:t>‘One thing is needed’  -  we have to establish priorities, and know which comes first</a:t>
            </a:r>
          </a:p>
          <a:p>
            <a:r>
              <a:rPr lang="en-GB" dirty="0" smtClean="0"/>
              <a:t>‘It will not be taken from her’  -  formation of character, shaping of attitudes, internalising of values.</a:t>
            </a:r>
          </a:p>
          <a:p>
            <a:pPr marL="18531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1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Contemplative listening is the basis for a life of busy </a:t>
            </a:r>
            <a:r>
              <a:rPr lang="en-GB" dirty="0" err="1" smtClean="0"/>
              <a:t>servanthood</a:t>
            </a:r>
            <a:r>
              <a:rPr lang="en-GB" dirty="0" smtClean="0"/>
              <a:t> and personal transformation.</a:t>
            </a:r>
          </a:p>
          <a:p>
            <a:r>
              <a:rPr lang="en-GB" dirty="0" smtClean="0"/>
              <a:t>Without it we run the </a:t>
            </a:r>
            <a:r>
              <a:rPr lang="en-GB" dirty="0" smtClean="0"/>
              <a:t>risk </a:t>
            </a:r>
            <a:r>
              <a:rPr lang="en-GB" dirty="0" smtClean="0"/>
              <a:t>of burnout, have no time to enjoy God or people, and will have nothing </a:t>
            </a:r>
            <a:r>
              <a:rPr lang="en-GB" dirty="0" err="1" smtClean="0"/>
              <a:t>signifcant</a:t>
            </a:r>
            <a:r>
              <a:rPr lang="en-GB" dirty="0" smtClean="0"/>
              <a:t> to </a:t>
            </a:r>
            <a:r>
              <a:rPr lang="en-GB" dirty="0" smtClean="0"/>
              <a:t>say.</a:t>
            </a:r>
          </a:p>
          <a:p>
            <a:r>
              <a:rPr lang="en-GB" dirty="0" smtClean="0"/>
              <a:t>With it we will be closer to God, be able to sustain and enjoy ministry, and be more effective.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14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threefold cord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00808"/>
            <a:ext cx="5040559" cy="3888432"/>
          </a:xfrm>
        </p:spPr>
      </p:pic>
    </p:spTree>
    <p:extLst>
      <p:ext uri="{BB962C8B-B14F-4D97-AF65-F5344CB8AC3E}">
        <p14:creationId xmlns:p14="http://schemas.microsoft.com/office/powerpoint/2010/main" val="40871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journey begins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Conversion</a:t>
            </a:r>
          </a:p>
          <a:p>
            <a:r>
              <a:rPr lang="en-GB" sz="2800" dirty="0" smtClean="0"/>
              <a:t>Call to ministry and to mission</a:t>
            </a:r>
          </a:p>
          <a:p>
            <a:r>
              <a:rPr lang="en-GB" sz="2800" dirty="0" smtClean="0"/>
              <a:t>Church planting in Borneo . . .</a:t>
            </a:r>
          </a:p>
          <a:p>
            <a:r>
              <a:rPr lang="en-GB" sz="2800" dirty="0" smtClean="0"/>
              <a:t>. . . and West Yorkshire</a:t>
            </a:r>
          </a:p>
          <a:p>
            <a:r>
              <a:rPr lang="en-GB" sz="2800" dirty="0" smtClean="0"/>
              <a:t>From pastoral focus to training, and </a:t>
            </a:r>
            <a:r>
              <a:rPr lang="en-GB" sz="2800" dirty="0" err="1" smtClean="0"/>
              <a:t>Bawtry</a:t>
            </a:r>
            <a:r>
              <a:rPr lang="en-GB" sz="2800" dirty="0" smtClean="0"/>
              <a:t> Hall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680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period of revelation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problem of burnout  -  there must be a better way to live than this?</a:t>
            </a:r>
          </a:p>
          <a:p>
            <a:r>
              <a:rPr lang="en-GB" dirty="0" smtClean="0"/>
              <a:t>A deepening desire to know God more intimately</a:t>
            </a:r>
          </a:p>
          <a:p>
            <a:r>
              <a:rPr lang="en-GB" dirty="0" smtClean="0"/>
              <a:t>The discovery of ‘retreat’ and the contemplative tradition</a:t>
            </a:r>
          </a:p>
          <a:p>
            <a:r>
              <a:rPr lang="en-GB" dirty="0" smtClean="0"/>
              <a:t>The start of a whole new way of being and a new adventure of faith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4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Evangelical Spirituality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An emphasis on Scripture</a:t>
            </a:r>
          </a:p>
          <a:p>
            <a:r>
              <a:rPr lang="en-GB" sz="2800" dirty="0" smtClean="0"/>
              <a:t>Centrality of the cross - salvation and forgiveness</a:t>
            </a:r>
          </a:p>
          <a:p>
            <a:r>
              <a:rPr lang="en-GB" sz="2800" dirty="0" smtClean="0"/>
              <a:t>Personal conversion and assurance</a:t>
            </a:r>
          </a:p>
          <a:p>
            <a:r>
              <a:rPr lang="en-GB" sz="2800" dirty="0" smtClean="0"/>
              <a:t>The call to service</a:t>
            </a:r>
          </a:p>
          <a:p>
            <a:r>
              <a:rPr lang="en-GB" sz="2800" dirty="0" smtClean="0"/>
              <a:t>Evangelism and mission</a:t>
            </a:r>
          </a:p>
          <a:p>
            <a:r>
              <a:rPr lang="en-GB" sz="2800" dirty="0" smtClean="0"/>
              <a:t>Holiness of life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44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Charismatic Spirituality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Baptism in the Holy Spirit</a:t>
            </a:r>
          </a:p>
          <a:p>
            <a:r>
              <a:rPr lang="en-GB" sz="2800" dirty="0" smtClean="0"/>
              <a:t>Gifts of the Spirit</a:t>
            </a:r>
          </a:p>
          <a:p>
            <a:r>
              <a:rPr lang="en-GB" sz="2800" dirty="0" smtClean="0"/>
              <a:t>Praise and worship</a:t>
            </a:r>
          </a:p>
          <a:p>
            <a:r>
              <a:rPr lang="en-GB" sz="2800" dirty="0" smtClean="0"/>
              <a:t>Power evangelism, church growth and ministry gifts</a:t>
            </a:r>
          </a:p>
          <a:p>
            <a:r>
              <a:rPr lang="en-GB" sz="2800" dirty="0" smtClean="0"/>
              <a:t>Spiritual warfare</a:t>
            </a:r>
          </a:p>
          <a:p>
            <a:r>
              <a:rPr lang="en-GB" sz="2800" dirty="0" smtClean="0"/>
              <a:t>Dreaming dreams!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445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Contemplative Spirituality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Priority of being (and becoming) over doing</a:t>
            </a:r>
          </a:p>
          <a:p>
            <a:r>
              <a:rPr lang="en-GB" sz="2800" dirty="0" smtClean="0"/>
              <a:t>Identity as God’s beloved child</a:t>
            </a:r>
          </a:p>
          <a:p>
            <a:r>
              <a:rPr lang="en-GB" sz="2800" dirty="0" smtClean="0"/>
              <a:t>The inner life as the basis for the outer life</a:t>
            </a:r>
          </a:p>
          <a:p>
            <a:r>
              <a:rPr lang="en-GB" sz="2800" dirty="0" smtClean="0"/>
              <a:t>Working </a:t>
            </a:r>
            <a:r>
              <a:rPr lang="en-GB" sz="2800" i="1" dirty="0" smtClean="0"/>
              <a:t>with</a:t>
            </a:r>
            <a:r>
              <a:rPr lang="en-GB" sz="2800" dirty="0" smtClean="0"/>
              <a:t> God not </a:t>
            </a:r>
            <a:r>
              <a:rPr lang="en-GB" sz="2800" i="1" dirty="0" smtClean="0"/>
              <a:t>for</a:t>
            </a:r>
            <a:r>
              <a:rPr lang="en-GB" sz="2800" dirty="0" smtClean="0"/>
              <a:t> God</a:t>
            </a:r>
          </a:p>
          <a:p>
            <a:r>
              <a:rPr lang="en-GB" sz="2800" dirty="0" smtClean="0"/>
              <a:t>Spiritual disciplines as a way to receive God’s life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188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integrated approach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627809"/>
              </p:ext>
            </p:extLst>
          </p:nvPr>
        </p:nvGraphicFramePr>
        <p:xfrm>
          <a:off x="539552" y="1556792"/>
          <a:ext cx="8120062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7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</a:t>
            </a:r>
            <a:r>
              <a:rPr lang="en-GB" dirty="0" smtClean="0"/>
              <a:t>from Bethany</a:t>
            </a:r>
            <a:br>
              <a:rPr lang="en-GB" dirty="0" smtClean="0"/>
            </a:br>
            <a:r>
              <a:rPr lang="en-GB" dirty="0" smtClean="0"/>
              <a:t>Luke 10:38-42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Sibling rivalry, personality clashes and more</a:t>
            </a:r>
          </a:p>
          <a:p>
            <a:r>
              <a:rPr lang="en-GB" dirty="0" smtClean="0"/>
              <a:t>Martha  -  outgoing, friendly, hospitable, busy</a:t>
            </a:r>
          </a:p>
          <a:p>
            <a:r>
              <a:rPr lang="en-GB" dirty="0" smtClean="0"/>
              <a:t>Mary  -  reflective, reserved, devoted, relaxed</a:t>
            </a:r>
          </a:p>
          <a:p>
            <a:r>
              <a:rPr lang="en-GB" dirty="0" smtClean="0"/>
              <a:t>Two expressions of </a:t>
            </a:r>
            <a:r>
              <a:rPr lang="en-GB" dirty="0" smtClean="0"/>
              <a:t>Christian </a:t>
            </a:r>
            <a:r>
              <a:rPr lang="en-GB" dirty="0" smtClean="0"/>
              <a:t>discipleship: the life of busy activism and the life of quiet contemplation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6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Martha’s misery!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She is annoyed with </a:t>
            </a:r>
            <a:r>
              <a:rPr lang="en-GB" dirty="0"/>
              <a:t>J</a:t>
            </a:r>
            <a:r>
              <a:rPr lang="en-GB" dirty="0" smtClean="0"/>
              <a:t>esus</a:t>
            </a:r>
          </a:p>
          <a:p>
            <a:r>
              <a:rPr lang="en-GB" dirty="0" smtClean="0"/>
              <a:t>She is angry with her sister</a:t>
            </a:r>
          </a:p>
          <a:p>
            <a:r>
              <a:rPr lang="en-GB" dirty="0" smtClean="0"/>
              <a:t>She is frustrated with herself</a:t>
            </a:r>
          </a:p>
          <a:p>
            <a:r>
              <a:rPr lang="en-GB" dirty="0" smtClean="0"/>
              <a:t>All the signs of ‘hurry sickness’:</a:t>
            </a:r>
          </a:p>
          <a:p>
            <a:pPr marL="185311" indent="0">
              <a:buNone/>
            </a:pPr>
            <a:r>
              <a:rPr lang="en-GB" dirty="0"/>
              <a:t>	</a:t>
            </a:r>
            <a:r>
              <a:rPr lang="en-GB" dirty="0" smtClean="0"/>
              <a:t>	- distracted</a:t>
            </a:r>
          </a:p>
          <a:p>
            <a:pPr marL="185311" indent="0">
              <a:buNone/>
            </a:pPr>
            <a:r>
              <a:rPr lang="en-GB" dirty="0"/>
              <a:t>		</a:t>
            </a:r>
            <a:r>
              <a:rPr lang="en-GB" dirty="0" smtClean="0"/>
              <a:t>- worried</a:t>
            </a:r>
          </a:p>
          <a:p>
            <a:pPr marL="185311" indent="0">
              <a:buNone/>
            </a:pPr>
            <a:r>
              <a:rPr lang="en-GB" dirty="0"/>
              <a:t>	</a:t>
            </a:r>
            <a:r>
              <a:rPr lang="en-GB" dirty="0" smtClean="0"/>
              <a:t>	- upset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1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 Sans Std"/>
        <a:ea typeface="ヒラギノ角ゴ ProN W3"/>
        <a:cs typeface="ヒラギノ角ゴ ProN W3"/>
      </a:majorFont>
      <a:minorFont>
        <a:latin typeface="Gill Sans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430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 The call to  Intimacy with God </vt:lpstr>
      <vt:lpstr>The journey begins</vt:lpstr>
      <vt:lpstr>A period of revelation</vt:lpstr>
      <vt:lpstr>Evangelical Spirituality</vt:lpstr>
      <vt:lpstr>Charismatic Spirituality</vt:lpstr>
      <vt:lpstr>Contemplative Spirituality</vt:lpstr>
      <vt:lpstr>An integrated approach</vt:lpstr>
      <vt:lpstr>Lessons from Bethany Luke 10:38-42</vt:lpstr>
      <vt:lpstr>Martha’s misery!</vt:lpstr>
      <vt:lpstr>Mary’s wisdom!</vt:lpstr>
      <vt:lpstr>The perspective of Jesus</vt:lpstr>
      <vt:lpstr>Summing up</vt:lpstr>
      <vt:lpstr>A threefold cord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Frost</dc:creator>
  <cp:lastModifiedBy>Tony</cp:lastModifiedBy>
  <cp:revision>17</cp:revision>
  <dcterms:created xsi:type="dcterms:W3CDTF">2013-07-24T13:00:39Z</dcterms:created>
  <dcterms:modified xsi:type="dcterms:W3CDTF">2015-01-12T11:30:20Z</dcterms:modified>
</cp:coreProperties>
</file>