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14"/>
  </p:handoutMasterIdLst>
  <p:sldIdLst>
    <p:sldId id="257" r:id="rId2"/>
    <p:sldId id="259" r:id="rId3"/>
    <p:sldId id="258" r:id="rId4"/>
    <p:sldId id="260" r:id="rId5"/>
    <p:sldId id="261" r:id="rId6"/>
    <p:sldId id="263" r:id="rId7"/>
    <p:sldId id="264" r:id="rId8"/>
    <p:sldId id="265" r:id="rId9"/>
    <p:sldId id="267" r:id="rId10"/>
    <p:sldId id="266" r:id="rId11"/>
    <p:sldId id="270" r:id="rId12"/>
    <p:sldId id="271" r:id="rId13"/>
  </p:sldIdLst>
  <p:sldSz cx="9144000" cy="6858000" type="screen4x3"/>
  <p:notesSz cx="6888163" cy="10020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113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DAB4F7E8-3CEA-441A-B661-231F0D20BE28}" type="datetimeFigureOut">
              <a:rPr lang="en-GB" smtClean="0"/>
              <a:t>19/07/2014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3959917B-4D0A-468A-AE9F-FD2DF0F487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132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39274-4CFD-4013-A9A2-C5BBB970D1A7}" type="datetimeFigureOut">
              <a:rPr lang="en-GB" smtClean="0"/>
              <a:t>19/07/2014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B6597-745B-4B8A-9C2C-4426624F2F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3394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39274-4CFD-4013-A9A2-C5BBB970D1A7}" type="datetimeFigureOut">
              <a:rPr lang="en-GB" smtClean="0"/>
              <a:t>19/07/2014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B6597-745B-4B8A-9C2C-4426624F2F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0158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39274-4CFD-4013-A9A2-C5BBB970D1A7}" type="datetimeFigureOut">
              <a:rPr lang="en-GB" smtClean="0"/>
              <a:t>19/07/2014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B6597-745B-4B8A-9C2C-4426624F2F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8183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39274-4CFD-4013-A9A2-C5BBB970D1A7}" type="datetimeFigureOut">
              <a:rPr lang="en-GB" smtClean="0"/>
              <a:t>19/07/2014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B6597-745B-4B8A-9C2C-4426624F2F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3505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39274-4CFD-4013-A9A2-C5BBB970D1A7}" type="datetimeFigureOut">
              <a:rPr lang="en-GB" smtClean="0"/>
              <a:t>19/07/2014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B6597-745B-4B8A-9C2C-4426624F2F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9238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39274-4CFD-4013-A9A2-C5BBB970D1A7}" type="datetimeFigureOut">
              <a:rPr lang="en-GB" smtClean="0"/>
              <a:t>19/07/2014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B6597-745B-4B8A-9C2C-4426624F2F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38381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39274-4CFD-4013-A9A2-C5BBB970D1A7}" type="datetimeFigureOut">
              <a:rPr lang="en-GB" smtClean="0"/>
              <a:t>19/07/2014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B6597-745B-4B8A-9C2C-4426624F2F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7235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39274-4CFD-4013-A9A2-C5BBB970D1A7}" type="datetimeFigureOut">
              <a:rPr lang="en-GB" smtClean="0"/>
              <a:t>19/07/2014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B6597-745B-4B8A-9C2C-4426624F2F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2222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39274-4CFD-4013-A9A2-C5BBB970D1A7}" type="datetimeFigureOut">
              <a:rPr lang="en-GB" smtClean="0"/>
              <a:t>19/07/2014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B6597-745B-4B8A-9C2C-4426624F2F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3313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39274-4CFD-4013-A9A2-C5BBB970D1A7}" type="datetimeFigureOut">
              <a:rPr lang="en-GB" smtClean="0"/>
              <a:t>19/07/2014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B6597-745B-4B8A-9C2C-4426624F2F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1318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39274-4CFD-4013-A9A2-C5BBB970D1A7}" type="datetimeFigureOut">
              <a:rPr lang="en-GB" smtClean="0"/>
              <a:t>19/07/2014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B6597-745B-4B8A-9C2C-4426624F2F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4671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B39274-4CFD-4013-A9A2-C5BBB970D1A7}" type="datetimeFigureOut">
              <a:rPr lang="en-GB" smtClean="0"/>
              <a:t>19/07/2014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2B6597-745B-4B8A-9C2C-4426624F2F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0356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John the </a:t>
            </a:r>
            <a:r>
              <a:rPr lang="en-GB" b="1" dirty="0"/>
              <a:t>B</a:t>
            </a:r>
            <a:r>
              <a:rPr lang="en-GB" b="1" dirty="0" smtClean="0"/>
              <a:t>aptist</a:t>
            </a:r>
            <a:endParaRPr lang="en-GB" b="1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2276872"/>
            <a:ext cx="2520280" cy="3024336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sz="3600" dirty="0" smtClean="0"/>
              <a:t>Preacher of repentance (</a:t>
            </a:r>
            <a:r>
              <a:rPr lang="en-GB" sz="3600" dirty="0" err="1" smtClean="0"/>
              <a:t>metanoia</a:t>
            </a:r>
            <a:r>
              <a:rPr lang="en-GB" sz="3600" dirty="0" smtClean="0"/>
              <a:t>)</a:t>
            </a:r>
          </a:p>
          <a:p>
            <a:endParaRPr lang="en-GB" sz="3600" dirty="0"/>
          </a:p>
          <a:p>
            <a:r>
              <a:rPr lang="en-GB" sz="3600" dirty="0" smtClean="0"/>
              <a:t>Luke 3:1-20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19598907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4000" b="1" dirty="0" smtClean="0">
                <a:solidFill>
                  <a:schemeClr val="accent1"/>
                </a:solidFill>
              </a:rPr>
              <a:t>(3) The </a:t>
            </a:r>
            <a:r>
              <a:rPr lang="en-GB" sz="4000" b="1" smtClean="0">
                <a:solidFill>
                  <a:schemeClr val="accent1"/>
                </a:solidFill>
              </a:rPr>
              <a:t>challenge </a:t>
            </a:r>
            <a:r>
              <a:rPr lang="en-GB" sz="4000" b="1" smtClean="0">
                <a:solidFill>
                  <a:schemeClr val="accent1"/>
                </a:solidFill>
              </a:rPr>
              <a:t>of</a:t>
            </a:r>
            <a:r>
              <a:rPr lang="en-GB" sz="4000" b="1" smtClean="0">
                <a:solidFill>
                  <a:schemeClr val="accent1"/>
                </a:solidFill>
              </a:rPr>
              <a:t> </a:t>
            </a:r>
            <a:r>
              <a:rPr lang="en-GB" sz="4000" b="1" dirty="0" smtClean="0">
                <a:solidFill>
                  <a:schemeClr val="accent1"/>
                </a:solidFill>
              </a:rPr>
              <a:t>repentance </a:t>
            </a:r>
            <a:br>
              <a:rPr lang="en-GB" sz="4000" b="1" dirty="0" smtClean="0">
                <a:solidFill>
                  <a:schemeClr val="accent1"/>
                </a:solidFill>
              </a:rPr>
            </a:br>
            <a:r>
              <a:rPr lang="en-GB" sz="4000" b="1" dirty="0" smtClean="0">
                <a:solidFill>
                  <a:schemeClr val="accent1"/>
                </a:solidFill>
              </a:rPr>
              <a:t>(v19-20)</a:t>
            </a:r>
            <a:endParaRPr lang="en-GB" sz="40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John was fearless in his call to repentance</a:t>
            </a:r>
          </a:p>
          <a:p>
            <a:r>
              <a:rPr lang="en-GB" dirty="0" smtClean="0"/>
              <a:t>Herod enjoyed listening to John, but refused to change (Mark 6:17-20)</a:t>
            </a:r>
          </a:p>
          <a:p>
            <a:r>
              <a:rPr lang="en-GB" dirty="0" smtClean="0"/>
              <a:t>In the end, he silenced the prophet’s voice – first by imprisonment, then by execution</a:t>
            </a:r>
          </a:p>
          <a:p>
            <a:r>
              <a:rPr lang="en-GB" dirty="0" smtClean="0"/>
              <a:t>No-one is beyond the call of God to </a:t>
            </a:r>
            <a:r>
              <a:rPr lang="en-GB" dirty="0" err="1" smtClean="0"/>
              <a:t>repepentance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59439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1220688"/>
          </a:xfrm>
        </p:spPr>
        <p:txBody>
          <a:bodyPr>
            <a:noAutofit/>
          </a:bodyPr>
          <a:lstStyle/>
          <a:p>
            <a:r>
              <a:rPr lang="en-GB" sz="2400" dirty="0" smtClean="0"/>
              <a:t>If you were to have 5 minutes alone with John the Baptist, what might he say to you?</a:t>
            </a:r>
            <a:endParaRPr lang="en-GB" sz="2400" dirty="0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33" r="5533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18190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about me?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600" i="1" dirty="0" smtClean="0"/>
              <a:t>‘</a:t>
            </a:r>
            <a:r>
              <a:rPr lang="en-GB" i="1" dirty="0" smtClean="0"/>
              <a:t>We all know the boomerang effect of messages, after we have preached the Spirit of God comes and says, “What about you?”’ Oswald Chambers</a:t>
            </a:r>
          </a:p>
          <a:p>
            <a:endParaRPr lang="en-GB" i="1" dirty="0"/>
          </a:p>
          <a:p>
            <a:r>
              <a:rPr lang="en-GB" i="1" dirty="0" smtClean="0"/>
              <a:t>‘Do not merely listen to the word, and so deceive yourselves. Do what it says.’ James (1:22)</a:t>
            </a:r>
          </a:p>
          <a:p>
            <a:endParaRPr lang="en-GB" i="1" dirty="0"/>
          </a:p>
          <a:p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32378353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M</a:t>
            </a:r>
            <a:r>
              <a:rPr lang="en-GB" dirty="0" err="1" smtClean="0"/>
              <a:t>etanoia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Greek word for ‘repentance’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= a change of mind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= a change of heart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= a change of life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We never outgrow the need for </a:t>
            </a:r>
            <a:r>
              <a:rPr lang="en-GB" i="1" dirty="0" err="1" smtClean="0"/>
              <a:t>metanoia</a:t>
            </a:r>
            <a:endParaRPr lang="en-GB" i="1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15847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setting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John stands in the overlap between the Old and the New Testaments</a:t>
            </a:r>
          </a:p>
          <a:p>
            <a:r>
              <a:rPr lang="en-GB" dirty="0" smtClean="0"/>
              <a:t>His remarkable birth and unusual upbringing prepared him for special calling: to prepare the way for the coming of Jesus</a:t>
            </a:r>
          </a:p>
          <a:p>
            <a:r>
              <a:rPr lang="en-GB" dirty="0" smtClean="0"/>
              <a:t>When the time was right he began his ministry, in fulfilment of </a:t>
            </a:r>
            <a:r>
              <a:rPr lang="en-GB" dirty="0"/>
              <a:t>I</a:t>
            </a:r>
            <a:r>
              <a:rPr lang="en-GB" dirty="0" smtClean="0"/>
              <a:t>saiah 40:3-5 and </a:t>
            </a:r>
            <a:r>
              <a:rPr lang="en-GB" dirty="0"/>
              <a:t>M</a:t>
            </a:r>
            <a:r>
              <a:rPr lang="en-GB" dirty="0" smtClean="0"/>
              <a:t>alachi 3:1 and 4:5-6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21994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accent1"/>
                </a:solidFill>
              </a:rPr>
              <a:t>(1) The call to repentance v3</a:t>
            </a:r>
            <a:endParaRPr lang="en-GB" b="1" dirty="0">
              <a:solidFill>
                <a:schemeClr val="accent1"/>
              </a:solidFill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1988840"/>
            <a:ext cx="2736304" cy="3240360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He came ‘preaching a baptism of repentance for the forgiveness of sins’.</a:t>
            </a:r>
          </a:p>
          <a:p>
            <a:r>
              <a:rPr lang="en-GB" dirty="0" smtClean="0"/>
              <a:t>Even in the desert, many went out to hear him (Mark 1:5)</a:t>
            </a:r>
          </a:p>
          <a:p>
            <a:r>
              <a:rPr lang="en-GB" dirty="0" smtClean="0"/>
              <a:t>It was a time of spiritual revival and renewal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92769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His message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The reality of sin</a:t>
            </a:r>
          </a:p>
          <a:p>
            <a:r>
              <a:rPr lang="en-GB" dirty="0" smtClean="0"/>
              <a:t>The need for repentance and confession</a:t>
            </a:r>
          </a:p>
          <a:p>
            <a:r>
              <a:rPr lang="en-GB" dirty="0" smtClean="0"/>
              <a:t>The gift of forgiveness</a:t>
            </a:r>
          </a:p>
          <a:p>
            <a:r>
              <a:rPr lang="en-GB" dirty="0" smtClean="0"/>
              <a:t>The place of baptism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12752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</a:t>
            </a:r>
            <a:r>
              <a:rPr lang="en-GB" dirty="0" smtClean="0"/>
              <a:t>aptism</a:t>
            </a:r>
            <a:endParaRPr lang="en-GB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830" y="1600200"/>
            <a:ext cx="3485340" cy="4525963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Baptism is ‘an outward sign of an inward spiritual grace’</a:t>
            </a:r>
          </a:p>
          <a:p>
            <a:r>
              <a:rPr lang="en-GB" dirty="0" smtClean="0"/>
              <a:t>Even Jesus was baptised (</a:t>
            </a:r>
            <a:r>
              <a:rPr lang="en-GB" dirty="0" err="1" smtClean="0"/>
              <a:t>Lk</a:t>
            </a:r>
            <a:r>
              <a:rPr lang="en-GB" dirty="0" smtClean="0"/>
              <a:t> 3:21)</a:t>
            </a:r>
          </a:p>
          <a:p>
            <a:r>
              <a:rPr lang="en-GB" dirty="0" smtClean="0"/>
              <a:t>It was the custom of the early church (Acts 2:38); ‘repent and be baptised’.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65197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smtClean="0">
                <a:solidFill>
                  <a:schemeClr val="accent1"/>
                </a:solidFill>
              </a:rPr>
              <a:t>(2) The change in repentance (v8)</a:t>
            </a:r>
            <a:endParaRPr lang="en-GB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Many people were carried along in the emotion of the moment and were not sincere</a:t>
            </a:r>
          </a:p>
          <a:p>
            <a:r>
              <a:rPr lang="en-GB" dirty="0" smtClean="0"/>
              <a:t>They still depended on their Jewish ancestry rather than sincerely turning to God in their hearts</a:t>
            </a:r>
          </a:p>
          <a:p>
            <a:r>
              <a:rPr lang="en-GB" dirty="0" smtClean="0"/>
              <a:t>Their was no ‘fruit’ or evidence of repentance (</a:t>
            </a:r>
            <a:r>
              <a:rPr lang="en-GB" dirty="0" err="1" smtClean="0"/>
              <a:t>metanoia</a:t>
            </a:r>
            <a:r>
              <a:rPr lang="en-GB" dirty="0" smtClean="0"/>
              <a:t>).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53662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then shall we do?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The rich: </a:t>
            </a:r>
            <a:r>
              <a:rPr lang="en-GB" dirty="0" smtClean="0"/>
              <a:t>be </a:t>
            </a:r>
            <a:r>
              <a:rPr lang="en-GB" dirty="0" smtClean="0"/>
              <a:t>generous (v11)</a:t>
            </a:r>
          </a:p>
          <a:p>
            <a:endParaRPr lang="en-GB" dirty="0"/>
          </a:p>
          <a:p>
            <a:r>
              <a:rPr lang="en-GB" dirty="0" smtClean="0"/>
              <a:t>Tax collectors: </a:t>
            </a:r>
            <a:r>
              <a:rPr lang="en-GB" dirty="0"/>
              <a:t>b</a:t>
            </a:r>
            <a:r>
              <a:rPr lang="en-GB" dirty="0" smtClean="0"/>
              <a:t>e honest (v12-13)</a:t>
            </a:r>
          </a:p>
          <a:p>
            <a:endParaRPr lang="en-GB" dirty="0"/>
          </a:p>
          <a:p>
            <a:r>
              <a:rPr lang="en-GB" dirty="0" smtClean="0"/>
              <a:t>Soldiers: be kind and compassionate (v14)</a:t>
            </a:r>
          </a:p>
          <a:p>
            <a:endParaRPr lang="en-GB" dirty="0"/>
          </a:p>
          <a:p>
            <a:r>
              <a:rPr lang="en-GB" i="1" dirty="0" smtClean="0">
                <a:solidFill>
                  <a:srgbClr val="FF0000"/>
                </a:solidFill>
              </a:rPr>
              <a:t>How has my life changed?  How is my life changing?  How may I still ned to change?</a:t>
            </a:r>
            <a:endParaRPr lang="en-GB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4693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power to change</a:t>
            </a:r>
            <a:endParaRPr lang="en-GB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916832"/>
            <a:ext cx="2448271" cy="3744416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John could only do so much</a:t>
            </a:r>
          </a:p>
          <a:p>
            <a:endParaRPr lang="en-GB" dirty="0" smtClean="0"/>
          </a:p>
          <a:p>
            <a:r>
              <a:rPr lang="en-GB" dirty="0" smtClean="0"/>
              <a:t>He baptised with water, Jesus baptises with the Holy Spirit </a:t>
            </a:r>
            <a:r>
              <a:rPr lang="en-GB" i="1" dirty="0" smtClean="0"/>
              <a:t>and with fire</a:t>
            </a:r>
          </a:p>
          <a:p>
            <a:endParaRPr lang="en-GB" dirty="0"/>
          </a:p>
          <a:p>
            <a:r>
              <a:rPr lang="en-GB" dirty="0" smtClean="0"/>
              <a:t>It is the Spirit who gives us the desire and the ability to change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81325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</TotalTime>
  <Words>453</Words>
  <Application>Microsoft Office PowerPoint</Application>
  <PresentationFormat>On-screen Show (4:3)</PresentationFormat>
  <Paragraphs>59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John the Baptist</vt:lpstr>
      <vt:lpstr>Metanoia</vt:lpstr>
      <vt:lpstr>The setting</vt:lpstr>
      <vt:lpstr>(1) The call to repentance v3</vt:lpstr>
      <vt:lpstr>His message</vt:lpstr>
      <vt:lpstr>Baptism</vt:lpstr>
      <vt:lpstr>(2) The change in repentance (v8)</vt:lpstr>
      <vt:lpstr>What then shall we do?</vt:lpstr>
      <vt:lpstr>The power to change</vt:lpstr>
      <vt:lpstr>(3) The challenge of repentance  (v19-20)</vt:lpstr>
      <vt:lpstr>If you were to have 5 minutes alone with John the Baptist, what might he say to you?</vt:lpstr>
      <vt:lpstr>What about me?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John the Baptist</dc:title>
  <dc:creator>Tony</dc:creator>
  <cp:lastModifiedBy>Tony</cp:lastModifiedBy>
  <cp:revision>12</cp:revision>
  <cp:lastPrinted>2014-07-19T18:57:11Z</cp:lastPrinted>
  <dcterms:created xsi:type="dcterms:W3CDTF">2014-07-17T07:43:53Z</dcterms:created>
  <dcterms:modified xsi:type="dcterms:W3CDTF">2014-07-19T19:04:54Z</dcterms:modified>
</cp:coreProperties>
</file>