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8" r:id="rId4"/>
    <p:sldId id="259" r:id="rId5"/>
    <p:sldId id="260" r:id="rId6"/>
    <p:sldId id="261" r:id="rId7"/>
    <p:sldId id="262" r:id="rId8"/>
    <p:sldId id="264" r:id="rId9"/>
    <p:sldId id="266" r:id="rId10"/>
    <p:sldId id="267" r:id="rId11"/>
    <p:sldId id="268" r:id="rId12"/>
    <p:sldId id="269" r:id="rId13"/>
    <p:sldId id="270" r:id="rId14"/>
    <p:sldId id="271" r:id="rId15"/>
    <p:sldId id="272" r:id="rId16"/>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1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33CADC8C-774F-4B8E-A880-2D905F3E850C}" type="datetimeFigureOut">
              <a:rPr lang="en-GB" smtClean="0"/>
              <a:t>24/01/2015</a:t>
            </a:fld>
            <a:endParaRPr lang="en-GB"/>
          </a:p>
        </p:txBody>
      </p:sp>
      <p:sp>
        <p:nvSpPr>
          <p:cNvPr id="4" name="Footer Placeholder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3B30E28E-1F76-4F92-B44F-4A0F2484EA7F}" type="slidenum">
              <a:rPr lang="en-GB" smtClean="0"/>
              <a:t>‹#›</a:t>
            </a:fld>
            <a:endParaRPr lang="en-GB"/>
          </a:p>
        </p:txBody>
      </p:sp>
    </p:spTree>
    <p:extLst>
      <p:ext uri="{BB962C8B-B14F-4D97-AF65-F5344CB8AC3E}">
        <p14:creationId xmlns:p14="http://schemas.microsoft.com/office/powerpoint/2010/main" val="42439068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2CE38B-6D22-45CB-96D8-D57A2D90603B}" type="datetimeFigureOut">
              <a:rPr lang="en-GB" smtClean="0"/>
              <a:t>24/01/2015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CE38B-6D22-45CB-96D8-D57A2D90603B}" type="datetimeFigureOut">
              <a:rPr lang="en-GB" smtClean="0"/>
              <a:t>24/01/2015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CE38B-6D22-45CB-96D8-D57A2D90603B}" type="datetimeFigureOut">
              <a:rPr lang="en-GB" smtClean="0"/>
              <a:t>24/01/2015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CE38B-6D22-45CB-96D8-D57A2D90603B}" type="datetimeFigureOut">
              <a:rPr lang="en-GB" smtClean="0"/>
              <a:t>24/01/2015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CE38B-6D22-45CB-96D8-D57A2D90603B}" type="datetimeFigureOut">
              <a:rPr lang="en-GB" smtClean="0"/>
              <a:t>24/01/2015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2CE38B-6D22-45CB-96D8-D57A2D90603B}" type="datetimeFigureOut">
              <a:rPr lang="en-GB" smtClean="0"/>
              <a:t>24/01/2015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2CE38B-6D22-45CB-96D8-D57A2D90603B}" type="datetimeFigureOut">
              <a:rPr lang="en-GB" smtClean="0"/>
              <a:t>24/01/2015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2CE38B-6D22-45CB-96D8-D57A2D90603B}" type="datetimeFigureOut">
              <a:rPr lang="en-GB" smtClean="0"/>
              <a:t>24/01/2015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CE38B-6D22-45CB-96D8-D57A2D90603B}" type="datetimeFigureOut">
              <a:rPr lang="en-GB" smtClean="0"/>
              <a:t>24/01/2015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0ED655-0F07-498B-820A-2DC44C7D09B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CE38B-6D22-45CB-96D8-D57A2D90603B}" type="datetimeFigureOut">
              <a:rPr lang="en-GB" smtClean="0"/>
              <a:t>24/01/2015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ED655-0F07-498B-820A-2DC44C7D09BF}"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A2CE38B-6D22-45CB-96D8-D57A2D90603B}" type="datetimeFigureOut">
              <a:rPr lang="en-GB" smtClean="0"/>
              <a:t>24/01/2015</a:t>
            </a:fld>
            <a:endParaRPr lang="en-GB"/>
          </a:p>
        </p:txBody>
      </p:sp>
      <p:sp>
        <p:nvSpPr>
          <p:cNvPr id="9" name="Slide Number Placeholder 8"/>
          <p:cNvSpPr>
            <a:spLocks noGrp="1"/>
          </p:cNvSpPr>
          <p:nvPr>
            <p:ph type="sldNum" sz="quarter" idx="11"/>
          </p:nvPr>
        </p:nvSpPr>
        <p:spPr/>
        <p:txBody>
          <a:bodyPr/>
          <a:lstStyle/>
          <a:p>
            <a:fld id="{710ED655-0F07-498B-820A-2DC44C7D09BF}"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10ED655-0F07-498B-820A-2DC44C7D09BF}"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A2CE38B-6D22-45CB-96D8-D57A2D90603B}" type="datetimeFigureOut">
              <a:rPr lang="en-GB" smtClean="0"/>
              <a:t>24/01/2015</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Resting in the grip of God’s grace</a:t>
            </a:r>
            <a:endParaRPr lang="en-GB" b="1" dirty="0"/>
          </a:p>
        </p:txBody>
      </p:sp>
      <p:sp>
        <p:nvSpPr>
          <p:cNvPr id="3" name="Subtitle 2"/>
          <p:cNvSpPr>
            <a:spLocks noGrp="1"/>
          </p:cNvSpPr>
          <p:nvPr>
            <p:ph type="subTitle" idx="1"/>
          </p:nvPr>
        </p:nvSpPr>
        <p:spPr/>
        <p:txBody>
          <a:bodyPr>
            <a:normAutofit/>
          </a:bodyPr>
          <a:lstStyle/>
          <a:p>
            <a:r>
              <a:rPr lang="en-GB" sz="3600" b="1" dirty="0" smtClean="0">
                <a:solidFill>
                  <a:schemeClr val="tx1"/>
                </a:solidFill>
              </a:rPr>
              <a:t>Romans 8:28-39</a:t>
            </a:r>
            <a:endParaRPr lang="en-GB" sz="3600" b="1" dirty="0">
              <a:solidFill>
                <a:schemeClr val="tx1"/>
              </a:solidFill>
            </a:endParaRPr>
          </a:p>
        </p:txBody>
      </p:sp>
    </p:spTree>
    <p:extLst>
      <p:ext uri="{BB962C8B-B14F-4D97-AF65-F5344CB8AC3E}">
        <p14:creationId xmlns:p14="http://schemas.microsoft.com/office/powerpoint/2010/main" val="3656477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then shall we say to this?</a:t>
            </a:r>
            <a:endParaRPr lang="en-GB" dirty="0"/>
          </a:p>
        </p:txBody>
      </p:sp>
      <p:sp>
        <p:nvSpPr>
          <p:cNvPr id="3" name="Content Placeholder 2"/>
          <p:cNvSpPr>
            <a:spLocks noGrp="1"/>
          </p:cNvSpPr>
          <p:nvPr>
            <p:ph idx="1"/>
          </p:nvPr>
        </p:nvSpPr>
        <p:spPr/>
        <p:txBody>
          <a:bodyPr>
            <a:normAutofit/>
          </a:bodyPr>
          <a:lstStyle/>
          <a:p>
            <a:r>
              <a:rPr lang="en-GB" sz="2800" dirty="0" smtClean="0"/>
              <a:t>How do we respond to the truth?</a:t>
            </a:r>
          </a:p>
          <a:p>
            <a:endParaRPr lang="en-GB" sz="2800" dirty="0"/>
          </a:p>
          <a:p>
            <a:r>
              <a:rPr lang="en-GB" sz="2800" dirty="0" smtClean="0"/>
              <a:t>What we </a:t>
            </a:r>
            <a:r>
              <a:rPr lang="en-GB" sz="2800" b="1" i="1" dirty="0" smtClean="0"/>
              <a:t>say</a:t>
            </a:r>
            <a:r>
              <a:rPr lang="en-GB" sz="2800" dirty="0" smtClean="0"/>
              <a:t> is vitally important</a:t>
            </a:r>
          </a:p>
          <a:p>
            <a:pPr lvl="1"/>
            <a:r>
              <a:rPr lang="en-GB" sz="2600" dirty="0" smtClean="0"/>
              <a:t>- to ourselves (self talk)</a:t>
            </a:r>
          </a:p>
          <a:p>
            <a:pPr lvl="1"/>
            <a:r>
              <a:rPr lang="en-GB" sz="2600" dirty="0" smtClean="0"/>
              <a:t>- to each other (conversation)</a:t>
            </a:r>
          </a:p>
          <a:p>
            <a:pPr lvl="1"/>
            <a:r>
              <a:rPr lang="en-GB" sz="2600" dirty="0" smtClean="0"/>
              <a:t>- to other people (witness)</a:t>
            </a:r>
            <a:endParaRPr lang="en-GB" sz="2600" dirty="0"/>
          </a:p>
        </p:txBody>
      </p:sp>
    </p:spTree>
    <p:extLst>
      <p:ext uri="{BB962C8B-B14F-4D97-AF65-F5344CB8AC3E}">
        <p14:creationId xmlns:p14="http://schemas.microsoft.com/office/powerpoint/2010/main" val="418722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1.If God is for us, who can be against us? v31-32</a:t>
            </a:r>
            <a:endParaRPr lang="en-GB" sz="4000" b="1" dirty="0"/>
          </a:p>
        </p:txBody>
      </p:sp>
      <p:sp>
        <p:nvSpPr>
          <p:cNvPr id="3" name="Content Placeholder 2"/>
          <p:cNvSpPr>
            <a:spLocks noGrp="1"/>
          </p:cNvSpPr>
          <p:nvPr>
            <p:ph idx="1"/>
          </p:nvPr>
        </p:nvSpPr>
        <p:spPr/>
        <p:txBody>
          <a:bodyPr>
            <a:normAutofit/>
          </a:bodyPr>
          <a:lstStyle/>
          <a:p>
            <a:endParaRPr lang="en-GB" sz="2800" dirty="0" smtClean="0"/>
          </a:p>
          <a:p>
            <a:r>
              <a:rPr lang="en-GB" sz="2800" b="1" dirty="0" smtClean="0"/>
              <a:t>RESOURCES</a:t>
            </a:r>
          </a:p>
          <a:p>
            <a:endParaRPr lang="en-GB" sz="2800" dirty="0" smtClean="0"/>
          </a:p>
          <a:p>
            <a:r>
              <a:rPr lang="en-GB" sz="2800" dirty="0" smtClean="0"/>
              <a:t>God is definitely for us!</a:t>
            </a:r>
          </a:p>
          <a:p>
            <a:endParaRPr lang="en-GB" sz="2800" dirty="0" smtClean="0"/>
          </a:p>
          <a:p>
            <a:r>
              <a:rPr lang="en-GB" sz="2800" dirty="0" smtClean="0"/>
              <a:t>If he gave his Son for us he will certainly give us everything we need to overcome</a:t>
            </a:r>
            <a:endParaRPr lang="en-GB" sz="2800" dirty="0"/>
          </a:p>
        </p:txBody>
      </p:sp>
    </p:spTree>
    <p:extLst>
      <p:ext uri="{BB962C8B-B14F-4D97-AF65-F5344CB8AC3E}">
        <p14:creationId xmlns:p14="http://schemas.microsoft.com/office/powerpoint/2010/main" val="1652451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2. Who will bring any charge against us?  </a:t>
            </a:r>
            <a:r>
              <a:rPr lang="en-GB" sz="4000" dirty="0"/>
              <a:t>v</a:t>
            </a:r>
            <a:r>
              <a:rPr lang="en-GB" sz="4000" dirty="0" smtClean="0"/>
              <a:t>33-34</a:t>
            </a:r>
            <a:endParaRPr lang="en-GB" sz="4000" dirty="0"/>
          </a:p>
        </p:txBody>
      </p:sp>
      <p:sp>
        <p:nvSpPr>
          <p:cNvPr id="3" name="Content Placeholder 2"/>
          <p:cNvSpPr>
            <a:spLocks noGrp="1"/>
          </p:cNvSpPr>
          <p:nvPr>
            <p:ph idx="1"/>
          </p:nvPr>
        </p:nvSpPr>
        <p:spPr/>
        <p:txBody>
          <a:bodyPr>
            <a:normAutofit/>
          </a:bodyPr>
          <a:lstStyle/>
          <a:p>
            <a:r>
              <a:rPr lang="en-GB" sz="2800" b="1" dirty="0" smtClean="0"/>
              <a:t>STRENGTH</a:t>
            </a:r>
          </a:p>
          <a:p>
            <a:endParaRPr lang="en-GB" sz="2800" b="1" dirty="0"/>
          </a:p>
          <a:p>
            <a:r>
              <a:rPr lang="en-GB" sz="2800" dirty="0" smtClean="0"/>
              <a:t>We have been justified, there is no condemnation</a:t>
            </a:r>
          </a:p>
          <a:p>
            <a:endParaRPr lang="en-GB" sz="2800" dirty="0"/>
          </a:p>
          <a:p>
            <a:r>
              <a:rPr lang="en-GB" sz="2800" dirty="0" smtClean="0"/>
              <a:t>Jesus is our great High Priest, praying for us, pouring his grace into our lives every day (</a:t>
            </a:r>
            <a:r>
              <a:rPr lang="en-GB" sz="2800" dirty="0"/>
              <a:t>H</a:t>
            </a:r>
            <a:r>
              <a:rPr lang="en-GB" sz="2800" dirty="0" smtClean="0"/>
              <a:t>ebrews 4:14-16)</a:t>
            </a:r>
            <a:endParaRPr lang="en-GB" sz="2800" dirty="0"/>
          </a:p>
        </p:txBody>
      </p:sp>
    </p:spTree>
    <p:extLst>
      <p:ext uri="{BB962C8B-B14F-4D97-AF65-F5344CB8AC3E}">
        <p14:creationId xmlns:p14="http://schemas.microsoft.com/office/powerpoint/2010/main" val="334445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3. Who can separate us from the love of Christ?  v35-37</a:t>
            </a:r>
            <a:endParaRPr lang="en-GB" sz="4000" dirty="0"/>
          </a:p>
        </p:txBody>
      </p:sp>
      <p:sp>
        <p:nvSpPr>
          <p:cNvPr id="3" name="Content Placeholder 2"/>
          <p:cNvSpPr>
            <a:spLocks noGrp="1"/>
          </p:cNvSpPr>
          <p:nvPr>
            <p:ph idx="1"/>
          </p:nvPr>
        </p:nvSpPr>
        <p:spPr/>
        <p:txBody>
          <a:bodyPr>
            <a:normAutofit/>
          </a:bodyPr>
          <a:lstStyle/>
          <a:p>
            <a:endParaRPr lang="en-GB" sz="2800" b="1" dirty="0" smtClean="0"/>
          </a:p>
          <a:p>
            <a:r>
              <a:rPr lang="en-GB" sz="2800" b="1" dirty="0" smtClean="0"/>
              <a:t>VICTORY</a:t>
            </a:r>
          </a:p>
          <a:p>
            <a:endParaRPr lang="en-GB" sz="2800" b="1" dirty="0"/>
          </a:p>
          <a:p>
            <a:r>
              <a:rPr lang="en-GB" sz="2800" dirty="0" smtClean="0"/>
              <a:t>Many things will come against us, but his love is steadfast and his purpose sure</a:t>
            </a:r>
          </a:p>
          <a:p>
            <a:endParaRPr lang="en-GB" sz="2800" dirty="0"/>
          </a:p>
          <a:p>
            <a:r>
              <a:rPr lang="en-GB" sz="2800" dirty="0" smtClean="0"/>
              <a:t>We will overcome, even against the odds</a:t>
            </a:r>
            <a:endParaRPr lang="en-GB" sz="2800" dirty="0"/>
          </a:p>
        </p:txBody>
      </p:sp>
    </p:spTree>
    <p:extLst>
      <p:ext uri="{BB962C8B-B14F-4D97-AF65-F5344CB8AC3E}">
        <p14:creationId xmlns:p14="http://schemas.microsoft.com/office/powerpoint/2010/main" val="2885207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4. I am convinced  v38-39</a:t>
            </a:r>
            <a:endParaRPr lang="en-GB" sz="4000" dirty="0"/>
          </a:p>
        </p:txBody>
      </p:sp>
      <p:sp>
        <p:nvSpPr>
          <p:cNvPr id="3" name="Content Placeholder 2"/>
          <p:cNvSpPr>
            <a:spLocks noGrp="1"/>
          </p:cNvSpPr>
          <p:nvPr>
            <p:ph idx="1"/>
          </p:nvPr>
        </p:nvSpPr>
        <p:spPr/>
        <p:txBody>
          <a:bodyPr>
            <a:normAutofit/>
          </a:bodyPr>
          <a:lstStyle/>
          <a:p>
            <a:endParaRPr lang="en-GB" sz="2800" b="1" dirty="0" smtClean="0"/>
          </a:p>
          <a:p>
            <a:r>
              <a:rPr lang="en-GB" sz="2800" b="1" dirty="0" smtClean="0"/>
              <a:t>FAITH</a:t>
            </a:r>
          </a:p>
          <a:p>
            <a:endParaRPr lang="en-GB" sz="2800" b="1" dirty="0"/>
          </a:p>
          <a:p>
            <a:r>
              <a:rPr lang="en-GB" sz="2800" dirty="0" smtClean="0"/>
              <a:t>Many powers will come against us, but none are equal to the power of Christ in us!</a:t>
            </a:r>
          </a:p>
          <a:p>
            <a:endParaRPr lang="en-GB" sz="2800" dirty="0"/>
          </a:p>
          <a:p>
            <a:r>
              <a:rPr lang="en-GB" sz="2800" dirty="0" smtClean="0"/>
              <a:t>Surrounded by God’s love we can rest safe and secure, knowing he is working everything out for our good!</a:t>
            </a:r>
            <a:endParaRPr lang="en-GB" sz="2800" dirty="0"/>
          </a:p>
        </p:txBody>
      </p:sp>
    </p:spTree>
    <p:extLst>
      <p:ext uri="{BB962C8B-B14F-4D97-AF65-F5344CB8AC3E}">
        <p14:creationId xmlns:p14="http://schemas.microsoft.com/office/powerpoint/2010/main" val="2166759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484784"/>
            <a:ext cx="5832648" cy="3672408"/>
          </a:xfrm>
          <a:prstGeom prst="rect">
            <a:avLst/>
          </a:prstGeom>
        </p:spPr>
      </p:pic>
    </p:spTree>
    <p:extLst>
      <p:ext uri="{BB962C8B-B14F-4D97-AF65-F5344CB8AC3E}">
        <p14:creationId xmlns:p14="http://schemas.microsoft.com/office/powerpoint/2010/main" val="342474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Our belief</a:t>
            </a:r>
            <a:endParaRPr lang="en-GB" dirty="0"/>
          </a:p>
        </p:txBody>
      </p:sp>
      <p:sp>
        <p:nvSpPr>
          <p:cNvPr id="3" name="Content Placeholder 2"/>
          <p:cNvSpPr>
            <a:spLocks noGrp="1"/>
          </p:cNvSpPr>
          <p:nvPr>
            <p:ph idx="1"/>
          </p:nvPr>
        </p:nvSpPr>
        <p:spPr/>
        <p:txBody>
          <a:bodyPr>
            <a:normAutofit/>
          </a:bodyPr>
          <a:lstStyle/>
          <a:p>
            <a:r>
              <a:rPr lang="en-GB" sz="2800" dirty="0" smtClean="0"/>
              <a:t>Providence = God is ordering everything that happens in the world so that his purposes come to pass and his will is done</a:t>
            </a:r>
          </a:p>
          <a:p>
            <a:r>
              <a:rPr lang="en-GB" sz="2800" dirty="0" smtClean="0"/>
              <a:t>1. The world is under God’s control</a:t>
            </a:r>
          </a:p>
          <a:p>
            <a:r>
              <a:rPr lang="en-GB" sz="2800" dirty="0" smtClean="0"/>
              <a:t>2. There is ‘freedom’ and yet God’s purpose and will still come to pass</a:t>
            </a:r>
          </a:p>
          <a:p>
            <a:pPr lvl="1"/>
            <a:r>
              <a:rPr lang="en-GB" sz="2600" dirty="0" smtClean="0"/>
              <a:t>- Satan</a:t>
            </a:r>
          </a:p>
          <a:p>
            <a:pPr lvl="1"/>
            <a:r>
              <a:rPr lang="en-GB" sz="2600" dirty="0" smtClean="0"/>
              <a:t>- evil</a:t>
            </a:r>
          </a:p>
          <a:p>
            <a:pPr lvl="1"/>
            <a:r>
              <a:rPr lang="en-GB" sz="2600" dirty="0" smtClean="0"/>
              <a:t>- sin</a:t>
            </a:r>
          </a:p>
          <a:p>
            <a:pPr lvl="1"/>
            <a:r>
              <a:rPr lang="en-GB" sz="2600" dirty="0" smtClean="0"/>
              <a:t>- suffering</a:t>
            </a:r>
            <a:endParaRPr lang="en-GB" sz="2600" dirty="0"/>
          </a:p>
        </p:txBody>
      </p:sp>
    </p:spTree>
    <p:extLst>
      <p:ext uri="{BB962C8B-B14F-4D97-AF65-F5344CB8AC3E}">
        <p14:creationId xmlns:p14="http://schemas.microsoft.com/office/powerpoint/2010/main" val="2522475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story of Joseph</a:t>
            </a:r>
            <a:endParaRPr lang="en-GB"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99592" y="1988840"/>
            <a:ext cx="2736304" cy="3672408"/>
          </a:xfrm>
        </p:spPr>
      </p:pic>
      <p:sp>
        <p:nvSpPr>
          <p:cNvPr id="4" name="Content Placeholder 3"/>
          <p:cNvSpPr>
            <a:spLocks noGrp="1"/>
          </p:cNvSpPr>
          <p:nvPr>
            <p:ph sz="half" idx="2"/>
          </p:nvPr>
        </p:nvSpPr>
        <p:spPr>
          <a:xfrm>
            <a:off x="3851920" y="1536192"/>
            <a:ext cx="4225280" cy="4590288"/>
          </a:xfrm>
        </p:spPr>
        <p:txBody>
          <a:bodyPr>
            <a:normAutofit/>
          </a:bodyPr>
          <a:lstStyle/>
          <a:p>
            <a:r>
              <a:rPr lang="en-GB" sz="2400" dirty="0" smtClean="0"/>
              <a:t>God sent me ahead of you to preserve for you a remnant on earth and to save your lives by a great deliverance. So then, it was not you who sent me here but God. </a:t>
            </a:r>
            <a:r>
              <a:rPr lang="en-GB" sz="2000" dirty="0" smtClean="0"/>
              <a:t>Gen 45:7-8</a:t>
            </a:r>
          </a:p>
          <a:p>
            <a:r>
              <a:rPr lang="en-GB" sz="2400" dirty="0" smtClean="0"/>
              <a:t>You intended to harm me, but God intended it for good to accomplish what is now being done, the saving of many lives. </a:t>
            </a:r>
            <a:r>
              <a:rPr lang="en-GB" sz="2000" dirty="0" smtClean="0"/>
              <a:t>Gen 50:20</a:t>
            </a:r>
            <a:endParaRPr lang="en-GB" sz="2000" dirty="0"/>
          </a:p>
        </p:txBody>
      </p:sp>
    </p:spTree>
    <p:extLst>
      <p:ext uri="{BB962C8B-B14F-4D97-AF65-F5344CB8AC3E}">
        <p14:creationId xmlns:p14="http://schemas.microsoft.com/office/powerpoint/2010/main" val="3036668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Our identity</a:t>
            </a:r>
            <a:endParaRPr lang="en-GB" dirty="0"/>
          </a:p>
        </p:txBody>
      </p:sp>
      <p:sp>
        <p:nvSpPr>
          <p:cNvPr id="3" name="Content Placeholder 2"/>
          <p:cNvSpPr>
            <a:spLocks noGrp="1"/>
          </p:cNvSpPr>
          <p:nvPr>
            <p:ph idx="1"/>
          </p:nvPr>
        </p:nvSpPr>
        <p:spPr/>
        <p:txBody>
          <a:bodyPr>
            <a:normAutofit/>
          </a:bodyPr>
          <a:lstStyle/>
          <a:p>
            <a:r>
              <a:rPr lang="en-GB" sz="2800" dirty="0" smtClean="0"/>
              <a:t>We are those who love God and are loved by him</a:t>
            </a:r>
          </a:p>
          <a:p>
            <a:endParaRPr lang="en-GB" sz="2800" dirty="0" smtClean="0"/>
          </a:p>
          <a:p>
            <a:r>
              <a:rPr lang="en-GB" sz="2800" dirty="0" smtClean="0"/>
              <a:t>The cross demonstrates God’s love (Rom 5:8)</a:t>
            </a:r>
          </a:p>
          <a:p>
            <a:endParaRPr lang="en-GB" sz="2800" dirty="0" smtClean="0"/>
          </a:p>
          <a:p>
            <a:r>
              <a:rPr lang="en-GB" sz="2800" dirty="0" smtClean="0"/>
              <a:t>The Spirit reveals God’s love to us (Rom 5:5) and reminds us we are God’s children (Rom 8:15-16)</a:t>
            </a:r>
          </a:p>
          <a:p>
            <a:endParaRPr lang="en-GB" sz="2800" dirty="0" smtClean="0"/>
          </a:p>
          <a:p>
            <a:r>
              <a:rPr lang="en-GB" sz="2800" dirty="0" smtClean="0"/>
              <a:t>This is both a comfort and a challenge</a:t>
            </a:r>
            <a:endParaRPr lang="en-GB" sz="2800" dirty="0"/>
          </a:p>
        </p:txBody>
      </p:sp>
    </p:spTree>
    <p:extLst>
      <p:ext uri="{BB962C8B-B14F-4D97-AF65-F5344CB8AC3E}">
        <p14:creationId xmlns:p14="http://schemas.microsoft.com/office/powerpoint/2010/main" val="1984327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Our security</a:t>
            </a:r>
            <a:endParaRPr lang="en-GB" dirty="0"/>
          </a:p>
        </p:txBody>
      </p:sp>
      <p:sp>
        <p:nvSpPr>
          <p:cNvPr id="3" name="Content Placeholder 2"/>
          <p:cNvSpPr>
            <a:spLocks noGrp="1"/>
          </p:cNvSpPr>
          <p:nvPr>
            <p:ph idx="1"/>
          </p:nvPr>
        </p:nvSpPr>
        <p:spPr/>
        <p:txBody>
          <a:bodyPr>
            <a:normAutofit/>
          </a:bodyPr>
          <a:lstStyle/>
          <a:p>
            <a:r>
              <a:rPr lang="en-GB" sz="2800" dirty="0" smtClean="0"/>
              <a:t>We are believers not by accident or chance, or even our own choice, but by the plan and purpose of God</a:t>
            </a:r>
          </a:p>
          <a:p>
            <a:pPr marL="114300" indent="0">
              <a:buNone/>
            </a:pPr>
            <a:endParaRPr lang="en-GB" sz="2800" dirty="0" smtClean="0"/>
          </a:p>
          <a:p>
            <a:r>
              <a:rPr lang="en-GB" sz="2800" b="1" dirty="0" smtClean="0">
                <a:solidFill>
                  <a:srgbClr val="0070C0"/>
                </a:solidFill>
              </a:rPr>
              <a:t>Predestined</a:t>
            </a:r>
          </a:p>
          <a:p>
            <a:r>
              <a:rPr lang="en-GB" sz="2800" b="1" dirty="0" smtClean="0">
                <a:solidFill>
                  <a:srgbClr val="FF0000"/>
                </a:solidFill>
              </a:rPr>
              <a:t>Called</a:t>
            </a:r>
          </a:p>
          <a:p>
            <a:r>
              <a:rPr lang="en-GB" sz="2800" b="1" dirty="0" smtClean="0">
                <a:solidFill>
                  <a:srgbClr val="FF0000"/>
                </a:solidFill>
              </a:rPr>
              <a:t>Justified</a:t>
            </a:r>
          </a:p>
          <a:p>
            <a:r>
              <a:rPr lang="en-GB" sz="2800" b="1" dirty="0">
                <a:solidFill>
                  <a:srgbClr val="FFC000"/>
                </a:solidFill>
              </a:rPr>
              <a:t>G</a:t>
            </a:r>
            <a:r>
              <a:rPr lang="en-GB" sz="2800" b="1" dirty="0" smtClean="0">
                <a:solidFill>
                  <a:srgbClr val="FFC000"/>
                </a:solidFill>
              </a:rPr>
              <a:t>lorified</a:t>
            </a:r>
            <a:endParaRPr lang="en-GB" sz="2800" b="1" dirty="0">
              <a:solidFill>
                <a:srgbClr val="FFC000"/>
              </a:solidFill>
            </a:endParaRPr>
          </a:p>
        </p:txBody>
      </p:sp>
    </p:spTree>
    <p:extLst>
      <p:ext uri="{BB962C8B-B14F-4D97-AF65-F5344CB8AC3E}">
        <p14:creationId xmlns:p14="http://schemas.microsoft.com/office/powerpoint/2010/main" val="3950158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Our destiny</a:t>
            </a:r>
            <a:endParaRPr lang="en-GB" dirty="0"/>
          </a:p>
        </p:txBody>
      </p:sp>
      <p:sp>
        <p:nvSpPr>
          <p:cNvPr id="3" name="Content Placeholder 2"/>
          <p:cNvSpPr>
            <a:spLocks noGrp="1"/>
          </p:cNvSpPr>
          <p:nvPr>
            <p:ph idx="1"/>
          </p:nvPr>
        </p:nvSpPr>
        <p:spPr/>
        <p:txBody>
          <a:bodyPr>
            <a:normAutofit/>
          </a:bodyPr>
          <a:lstStyle/>
          <a:p>
            <a:r>
              <a:rPr lang="en-GB" sz="2800" dirty="0" smtClean="0"/>
              <a:t>We have been called according to his purpose</a:t>
            </a:r>
          </a:p>
          <a:p>
            <a:endParaRPr lang="en-GB" sz="2800" dirty="0" smtClean="0"/>
          </a:p>
          <a:p>
            <a:r>
              <a:rPr lang="en-GB" sz="2800" dirty="0" smtClean="0"/>
              <a:t>His purpose is that we might become like Christ</a:t>
            </a:r>
          </a:p>
          <a:p>
            <a:endParaRPr lang="en-GB" sz="2800" dirty="0" smtClean="0"/>
          </a:p>
          <a:p>
            <a:r>
              <a:rPr lang="en-GB" sz="2800" dirty="0" smtClean="0"/>
              <a:t>God desires that Jesus should be the first of many</a:t>
            </a:r>
          </a:p>
          <a:p>
            <a:endParaRPr lang="en-GB" sz="2800" dirty="0"/>
          </a:p>
          <a:p>
            <a:r>
              <a:rPr lang="en-GB" sz="2800" dirty="0" smtClean="0"/>
              <a:t>He uses the events of our lives to ‘conform’ or shape us.</a:t>
            </a:r>
            <a:endParaRPr lang="en-GB" sz="2800" dirty="0"/>
          </a:p>
        </p:txBody>
      </p:sp>
    </p:spTree>
    <p:extLst>
      <p:ext uri="{BB962C8B-B14F-4D97-AF65-F5344CB8AC3E}">
        <p14:creationId xmlns:p14="http://schemas.microsoft.com/office/powerpoint/2010/main" val="1287160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Our assurance</a:t>
            </a:r>
            <a:endParaRPr lang="en-GB" dirty="0"/>
          </a:p>
        </p:txBody>
      </p:sp>
      <p:sp>
        <p:nvSpPr>
          <p:cNvPr id="3" name="Content Placeholder 2"/>
          <p:cNvSpPr>
            <a:spLocks noGrp="1"/>
          </p:cNvSpPr>
          <p:nvPr>
            <p:ph idx="1"/>
          </p:nvPr>
        </p:nvSpPr>
        <p:spPr/>
        <p:txBody>
          <a:bodyPr>
            <a:normAutofit/>
          </a:bodyPr>
          <a:lstStyle/>
          <a:p>
            <a:r>
              <a:rPr lang="en-GB" sz="2800" dirty="0" smtClean="0"/>
              <a:t>God ‘works’ all things into his good purpose for us</a:t>
            </a:r>
          </a:p>
          <a:p>
            <a:r>
              <a:rPr lang="en-GB" sz="2800" dirty="0" smtClean="0"/>
              <a:t>Like </a:t>
            </a:r>
            <a:r>
              <a:rPr lang="en-GB" sz="2800" b="1" dirty="0" smtClean="0"/>
              <a:t>a weaver </a:t>
            </a:r>
            <a:r>
              <a:rPr lang="en-GB" sz="2800" dirty="0" smtClean="0"/>
              <a:t>he takes the good and the bad and uses it to produce the likeness of his Son in us.</a:t>
            </a:r>
          </a:p>
          <a:p>
            <a:r>
              <a:rPr lang="en-GB" sz="2800" dirty="0" smtClean="0"/>
              <a:t>We may not understand this now, but later we will see his purpose</a:t>
            </a:r>
          </a:p>
          <a:p>
            <a:r>
              <a:rPr lang="en-GB" sz="2800" dirty="0" smtClean="0"/>
              <a:t>We are not at the mercy of chance, or evil forces, or even our own mistakes!</a:t>
            </a:r>
            <a:endParaRPr lang="en-GB" sz="2800" dirty="0"/>
          </a:p>
        </p:txBody>
      </p:sp>
    </p:spTree>
    <p:extLst>
      <p:ext uri="{BB962C8B-B14F-4D97-AF65-F5344CB8AC3E}">
        <p14:creationId xmlns:p14="http://schemas.microsoft.com/office/powerpoint/2010/main" val="4083975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Corrie </a:t>
            </a:r>
            <a:r>
              <a:rPr lang="en-GB" smtClean="0"/>
              <a:t>Ten Boom</a:t>
            </a:r>
            <a:endParaRPr lang="en-GB"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3608" y="2132856"/>
            <a:ext cx="2194892" cy="3168352"/>
          </a:xfrm>
        </p:spPr>
      </p:pic>
      <p:sp>
        <p:nvSpPr>
          <p:cNvPr id="4" name="Content Placeholder 3"/>
          <p:cNvSpPr>
            <a:spLocks noGrp="1"/>
          </p:cNvSpPr>
          <p:nvPr>
            <p:ph sz="half" idx="2"/>
          </p:nvPr>
        </p:nvSpPr>
        <p:spPr>
          <a:xfrm>
            <a:off x="3851920" y="1536192"/>
            <a:ext cx="4225280" cy="4590288"/>
          </a:xfrm>
        </p:spPr>
        <p:txBody>
          <a:bodyPr>
            <a:noAutofit/>
          </a:bodyPr>
          <a:lstStyle/>
          <a:p>
            <a:pPr marL="114300" indent="0">
              <a:buNone/>
            </a:pPr>
            <a:r>
              <a:rPr lang="en-GB" sz="1800" dirty="0"/>
              <a:t>I finished speaking and from my bag took a small embroidery. On one side was stitched a beautiful crown. The other side was quite mixed up. </a:t>
            </a:r>
            <a:endParaRPr lang="en-GB" sz="1800" dirty="0" smtClean="0"/>
          </a:p>
          <a:p>
            <a:pPr marL="114300" indent="0">
              <a:buNone/>
            </a:pPr>
            <a:r>
              <a:rPr lang="en-GB" sz="1800" dirty="0" smtClean="0"/>
              <a:t>“</a:t>
            </a:r>
            <a:r>
              <a:rPr lang="en-GB" sz="1800" dirty="0"/>
              <a:t>When I see you on this bed,” I said, “not speaking, not moving, I think of this embroidery.” I held up the back side of the embroidery. </a:t>
            </a:r>
            <a:endParaRPr lang="en-GB" sz="1800" dirty="0" smtClean="0"/>
          </a:p>
          <a:p>
            <a:pPr marL="114300" indent="0">
              <a:buNone/>
            </a:pPr>
            <a:r>
              <a:rPr lang="en-GB" sz="1800" dirty="0" smtClean="0"/>
              <a:t>“</a:t>
            </a:r>
            <a:r>
              <a:rPr lang="en-GB" sz="1800" dirty="0"/>
              <a:t>Your life is like this. See how dark it is. See how the threads are knotted and tangled, mixed up. But when you turn it around then you can see that God is actually weaving a crown for </a:t>
            </a:r>
            <a:r>
              <a:rPr lang="en-GB" sz="1800" dirty="0" smtClean="0"/>
              <a:t>your </a:t>
            </a:r>
            <a:r>
              <a:rPr lang="en-GB" sz="1800" dirty="0"/>
              <a:t>life. God has a plan for </a:t>
            </a:r>
            <a:r>
              <a:rPr lang="en-GB" sz="1800" dirty="0" smtClean="0"/>
              <a:t>your </a:t>
            </a:r>
            <a:r>
              <a:rPr lang="en-GB" sz="1800" dirty="0"/>
              <a:t>life and He is working it out in beauty.”</a:t>
            </a:r>
          </a:p>
        </p:txBody>
      </p:sp>
    </p:spTree>
    <p:extLst>
      <p:ext uri="{BB962C8B-B14F-4D97-AF65-F5344CB8AC3E}">
        <p14:creationId xmlns:p14="http://schemas.microsoft.com/office/powerpoint/2010/main" val="2396562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He makes all things beautiful in his time</a:t>
            </a:r>
            <a:br>
              <a:rPr lang="en-GB" sz="3600" dirty="0" smtClean="0"/>
            </a:br>
            <a:r>
              <a:rPr lang="en-GB" sz="3600" dirty="0" smtClean="0"/>
              <a:t>Ecclesiastes 3:11</a:t>
            </a:r>
            <a:endParaRPr lang="en-GB" sz="36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9552" y="2276872"/>
            <a:ext cx="3312368" cy="2664296"/>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72000" y="2276872"/>
            <a:ext cx="3312368" cy="2664296"/>
          </a:xfrm>
        </p:spPr>
      </p:pic>
    </p:spTree>
    <p:extLst>
      <p:ext uri="{BB962C8B-B14F-4D97-AF65-F5344CB8AC3E}">
        <p14:creationId xmlns:p14="http://schemas.microsoft.com/office/powerpoint/2010/main" val="3585545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169</TotalTime>
  <Words>690</Words>
  <Application>Microsoft Office PowerPoint</Application>
  <PresentationFormat>On-screen Show (4:3)</PresentationFormat>
  <Paragraphs>80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Resting in the grip of God’s grace</vt:lpstr>
      <vt:lpstr>1. Our belief</vt:lpstr>
      <vt:lpstr>The story of Joseph</vt:lpstr>
      <vt:lpstr>2. Our identity</vt:lpstr>
      <vt:lpstr>3. Our security</vt:lpstr>
      <vt:lpstr>4. Our destiny</vt:lpstr>
      <vt:lpstr>5. Our assurance</vt:lpstr>
      <vt:lpstr>Corrie Ten Boom</vt:lpstr>
      <vt:lpstr>He makes all things beautiful in his time Ecclesiastes 3:11</vt:lpstr>
      <vt:lpstr>What then shall we say to this?</vt:lpstr>
      <vt:lpstr>1.If God is for us, who can be against us? v31-32</vt:lpstr>
      <vt:lpstr>2. Who will bring any charge against us?  v33-34</vt:lpstr>
      <vt:lpstr>3. Who can separate us from the love of Christ?  v35-37</vt:lpstr>
      <vt:lpstr>4. I am convinced  v38-39</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Resting in the grip of God’s grace</dc:title>
  <dc:creator>Tony</dc:creator>
  <cp:lastModifiedBy>Tony</cp:lastModifiedBy>
  <cp:revision>16</cp:revision>
  <cp:lastPrinted>2015-01-24T16:26:50Z</cp:lastPrinted>
  <dcterms:created xsi:type="dcterms:W3CDTF">2015-01-24T13:51:40Z</dcterms:created>
  <dcterms:modified xsi:type="dcterms:W3CDTF">2015-01-24T16:41:13Z</dcterms:modified>
</cp:coreProperties>
</file>